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1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9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6CE0-F070-7684-4CEA-4D0125B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9C3A-17BA-F840-638E-114D4F60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2DF02-84B2-B51F-0783-B8AC4CA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C32B7-16A4-1E03-4C9D-B82E881E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DFAC-2BF7-62B2-8B6F-21F82C2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C3C4-DCC5-0508-A01D-BF13E0D8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732CD-2A41-CD37-9361-CA2BF4DB0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E6F0-E893-DC75-AEB5-BADE31C4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EB4FE-1B66-A127-4537-519FB77E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072A-8725-F3C9-F6C4-7677DBF7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B1486-8BEF-889C-4E7E-AB645040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49424-F238-5B2D-93CF-B3C2CDA3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9EF11-2824-F3F2-BB6C-66D8F7D2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0DC85-99B2-3681-A565-8FF85470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65DF2-9D76-582A-5491-A1B1D025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1959-1D7A-3D02-A3BA-71714C8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0F1AE-5A42-2255-8332-0661C184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AB03-D88D-6D34-70F1-8D19341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D3DF-4E13-E6BA-646E-1B7445C5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6F54-E473-F066-3B63-36BFC16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3B58-914B-C449-9A50-F53F481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65892-659C-38E5-DFD6-0B03E475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8A96-591F-4633-A4B8-A263BED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F0BC-642C-5A6A-F0E4-10F041E0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2FE64-A251-26DD-9766-D12544AE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5721-E10D-7838-7E31-48B2ADE6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F5CFB-4434-2026-C081-CA1CFDF6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1B902-0E59-5F89-C5FF-925AF5EF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AB9B9-0114-928A-E021-92FBDB63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EE70D-7E0E-6F21-70FB-A099CF5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A1DA9-6688-E48D-4BEF-F638B36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C0BCB-A5C7-7CC0-5786-B355444F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1FED-B387-CB27-6EE4-51BD168B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54FC7-5DB3-6A24-8743-27397F897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0598BC-4085-9FD3-EF54-AAFD2C045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FFC8F-15E4-731D-7FB3-71A4848A7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8653E-457A-6F03-A541-EECE003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8B36F-0376-D448-592A-06AA10F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1E2AD6-5C5C-CDEA-ECB6-A11A195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0E75-A7B0-CC19-826D-2267AA4B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A260E-E808-DDDB-6587-5A0C8A23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FA2C2-9CA6-3FAA-ED76-DD31AC00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68D0F-C4A3-955E-3987-054826A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9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6C5A1-BE74-84BE-2A7E-C6EDF382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94593-7A39-DBC3-CC46-F06D8CC4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468BC-510D-4D59-48AF-B105CF4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9C56F-584E-B53D-012F-947701ED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2845E-B975-4C66-488D-19A7A51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48A3C-302E-1517-6CD6-A10CBA6C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FAF12-D4D3-2E14-D9BD-75F0D83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3592A-6E57-205F-7E0A-C4D40FA5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0EF-EEDC-B330-F116-089821C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6717-5C2C-DC3A-B7D3-95A077B4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517FA-B322-8C08-461F-61780F73B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C99C4-D712-9B92-3E41-67C95463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324C2-1DF9-22A3-B2EE-6228E0E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2F14C-721E-2353-2058-9F41B09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94766-399C-B729-52DF-75B580B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FA6BB-9EDA-0714-A7FF-13458B0A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C7FF-F093-9FA0-FB16-3A41D27B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26FF-5FFD-31E2-BAB3-776F97EA5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A63A-32EC-4BAC-8FBD-FA821D9570F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EC49-F109-5B9A-529B-28C88645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E00F6-2C4F-0E5C-A429-4A47C8121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5F31D8-11FA-815A-F63A-91B107B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3" y="3723911"/>
            <a:ext cx="3404936" cy="2388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2439F4-B792-C652-A5E3-B4F92E68D6B8}"/>
              </a:ext>
            </a:extLst>
          </p:cNvPr>
          <p:cNvSpPr/>
          <p:nvPr/>
        </p:nvSpPr>
        <p:spPr>
          <a:xfrm>
            <a:off x="2085473" y="3723911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368968" y="481263"/>
            <a:ext cx="8922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# Define the window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window_size = (64, 64)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the step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step_size = (8, 8)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how many steps to take in x and y directions</a:t>
            </a:r>
          </a:p>
          <a:p>
            <a:r>
              <a:rPr lang="en-US" altLang="ko-KR">
                <a:latin typeface="Consolas" panose="020B0609020204030204" pitchFamily="49" charset="0"/>
              </a:rPr>
              <a:t>x_steps = np.arange(0, image.shape[1] - window_size[1], step_size[0])</a:t>
            </a:r>
          </a:p>
          <a:p>
            <a:r>
              <a:rPr lang="en-US" altLang="ko-KR">
                <a:latin typeface="Consolas" panose="020B0609020204030204" pitchFamily="49" charset="0"/>
              </a:rPr>
              <a:t>y_steps = np.arange(0, image.shape[0] - window_size[0], step_size[1])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CA62-161B-D267-757E-0DB0DCADFAD0}"/>
              </a:ext>
            </a:extLst>
          </p:cNvPr>
          <p:cNvSpPr txBox="1"/>
          <p:nvPr/>
        </p:nvSpPr>
        <p:spPr>
          <a:xfrm>
            <a:off x="2099113" y="34220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A3D8-6416-7647-36A4-AE6F2134913B}"/>
              </a:ext>
            </a:extLst>
          </p:cNvPr>
          <p:cNvSpPr txBox="1"/>
          <p:nvPr/>
        </p:nvSpPr>
        <p:spPr>
          <a:xfrm>
            <a:off x="1706081" y="37775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00FF-2441-E915-9176-263056A6BA37}"/>
              </a:ext>
            </a:extLst>
          </p:cNvPr>
          <p:cNvSpPr/>
          <p:nvPr/>
        </p:nvSpPr>
        <p:spPr>
          <a:xfrm>
            <a:off x="2225842" y="3723910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433BBB-BA5E-90B6-5647-7B47FF308D0E}"/>
              </a:ext>
            </a:extLst>
          </p:cNvPr>
          <p:cNvCxnSpPr/>
          <p:nvPr/>
        </p:nvCxnSpPr>
        <p:spPr>
          <a:xfrm>
            <a:off x="2089484" y="342208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98DB9-C0EA-0B5E-6B04-C818968ED930}"/>
              </a:ext>
            </a:extLst>
          </p:cNvPr>
          <p:cNvCxnSpPr/>
          <p:nvPr/>
        </p:nvCxnSpPr>
        <p:spPr>
          <a:xfrm>
            <a:off x="2229853" y="3429000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DF2E6-676D-96A6-89AC-9D2DA0DC9387}"/>
              </a:ext>
            </a:extLst>
          </p:cNvPr>
          <p:cNvSpPr txBox="1"/>
          <p:nvPr/>
        </p:nvSpPr>
        <p:spPr>
          <a:xfrm>
            <a:off x="2002866" y="31409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91BA2-9E67-EF32-F633-8162498DF613}"/>
              </a:ext>
            </a:extLst>
          </p:cNvPr>
          <p:cNvSpPr/>
          <p:nvPr/>
        </p:nvSpPr>
        <p:spPr>
          <a:xfrm>
            <a:off x="5025188" y="3730827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4CF82F-E739-733D-4C28-9139EBFDE257}"/>
              </a:ext>
            </a:extLst>
          </p:cNvPr>
          <p:cNvCxnSpPr/>
          <p:nvPr/>
        </p:nvCxnSpPr>
        <p:spPr>
          <a:xfrm>
            <a:off x="5490409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FDA7A-B5F0-341E-E54B-BCA4BC3E6E03}"/>
              </a:ext>
            </a:extLst>
          </p:cNvPr>
          <p:cNvCxnSpPr/>
          <p:nvPr/>
        </p:nvCxnSpPr>
        <p:spPr>
          <a:xfrm>
            <a:off x="5025188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D6E15-639C-C555-AA45-CB54195CD985}"/>
              </a:ext>
            </a:extLst>
          </p:cNvPr>
          <p:cNvSpPr txBox="1"/>
          <p:nvPr/>
        </p:nvSpPr>
        <p:spPr>
          <a:xfrm>
            <a:off x="3874168" y="3091597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image.shape[1] - window_size[1]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80ECF-625B-21E2-D5B3-356AA303F0A4}"/>
              </a:ext>
            </a:extLst>
          </p:cNvPr>
          <p:cNvSpPr txBox="1"/>
          <p:nvPr/>
        </p:nvSpPr>
        <p:spPr>
          <a:xfrm>
            <a:off x="3525546" y="6071937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width==image.shape[1]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6FC2E-EAEB-5B4F-5FAE-6A30DD076D67}"/>
              </a:ext>
            </a:extLst>
          </p:cNvPr>
          <p:cNvSpPr txBox="1"/>
          <p:nvPr/>
        </p:nvSpPr>
        <p:spPr>
          <a:xfrm>
            <a:off x="-124296" y="477341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height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== image.shape[0]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4683770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75" y="4534857"/>
            <a:ext cx="3773753" cy="212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7098753" y="45624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5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232197" y="36142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acc_FP = np.cumsum(FP)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acc_TP = np.cumsum(TP)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rec = acc_TP / npos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prec = np.divide(acc_TP, (acc_FP + acc_TP))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32315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397350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361339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3924210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423502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39843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456788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3587416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4082626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4393442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3071908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637968" y="193982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32941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BF03-2403-8D8A-ADA8-8F1B75BC19EB}"/>
              </a:ext>
            </a:extLst>
          </p:cNvPr>
          <p:cNvSpPr txBox="1"/>
          <p:nvPr/>
        </p:nvSpPr>
        <p:spPr>
          <a:xfrm>
            <a:off x="1985699" y="19277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2985195" y="19288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4974946" y="191516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3C3BF-4695-C59D-4D71-473AC21892AB}"/>
              </a:ext>
            </a:extLst>
          </p:cNvPr>
          <p:cNvSpPr/>
          <p:nvPr/>
        </p:nvSpPr>
        <p:spPr>
          <a:xfrm>
            <a:off x="150113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76BADD-2DE7-A111-122D-893B57331815}"/>
              </a:ext>
            </a:extLst>
          </p:cNvPr>
          <p:cNvSpPr/>
          <p:nvPr/>
        </p:nvSpPr>
        <p:spPr>
          <a:xfrm>
            <a:off x="555176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B8EAF1-E6F3-FCBB-2002-12195A79F701}"/>
              </a:ext>
            </a:extLst>
          </p:cNvPr>
          <p:cNvSpPr/>
          <p:nvPr/>
        </p:nvSpPr>
        <p:spPr>
          <a:xfrm>
            <a:off x="960239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52EC1-3FAD-A9B6-1D3C-168828C17D48}"/>
              </a:ext>
            </a:extLst>
          </p:cNvPr>
          <p:cNvSpPr/>
          <p:nvPr/>
        </p:nvSpPr>
        <p:spPr>
          <a:xfrm>
            <a:off x="1713275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8E146-D96B-2D24-4F39-502A5F351ACB}"/>
              </a:ext>
            </a:extLst>
          </p:cNvPr>
          <p:cNvSpPr/>
          <p:nvPr/>
        </p:nvSpPr>
        <p:spPr>
          <a:xfrm>
            <a:off x="2118338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4145E2-30AF-92E5-0763-BBABFC2A8D49}"/>
              </a:ext>
            </a:extLst>
          </p:cNvPr>
          <p:cNvSpPr/>
          <p:nvPr/>
        </p:nvSpPr>
        <p:spPr>
          <a:xfrm>
            <a:off x="2523401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0C02A3-679D-6F64-A840-1FB8B60DA3B8}"/>
              </a:ext>
            </a:extLst>
          </p:cNvPr>
          <p:cNvSpPr/>
          <p:nvPr/>
        </p:nvSpPr>
        <p:spPr>
          <a:xfrm>
            <a:off x="5574372" y="3632655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6A323-1588-8468-114C-9C8BBD450DF2}"/>
              </a:ext>
            </a:extLst>
          </p:cNvPr>
          <p:cNvSpPr txBox="1"/>
          <p:nvPr/>
        </p:nvSpPr>
        <p:spPr>
          <a:xfrm>
            <a:off x="5443741" y="325884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npos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3148298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3665494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4182690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4958484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5475680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5992876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60571" y="60631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calculateAveragePrecision(rec, prec):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mrec = [0] + [e for e in rec] + [1]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mpre = [0] + [e for e in prec] + [0]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range(len(mpre)-1, 0, 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mpre[i-1] = max(mpre[i-1], mpre[i])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ii = []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range(len(mrec)-1):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if mrec[1:][i] != mrec[0:-1][i]: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ii.append(i+1)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ap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ii: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ap = ap + np.sum((mrec[i] - mrec[i-1]) * mpre[i])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[ap, mpre[0:len(mpre)-1], mrec[0:len(mpre)-1], ii]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7545163" y="1160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9534914" y="10240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7708266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8225462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8742658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9518452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10035648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10552844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E244E-3F58-136C-97BA-8D197254B61B}"/>
              </a:ext>
            </a:extLst>
          </p:cNvPr>
          <p:cNvSpPr/>
          <p:nvPr/>
        </p:nvSpPr>
        <p:spPr>
          <a:xfrm>
            <a:off x="7708266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9F05E-D6A9-C088-BAF7-5AF654B68264}"/>
              </a:ext>
            </a:extLst>
          </p:cNvPr>
          <p:cNvSpPr/>
          <p:nvPr/>
        </p:nvSpPr>
        <p:spPr>
          <a:xfrm>
            <a:off x="8225462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BD849E-22AD-496A-EC54-090EF604B2CF}"/>
              </a:ext>
            </a:extLst>
          </p:cNvPr>
          <p:cNvSpPr/>
          <p:nvPr/>
        </p:nvSpPr>
        <p:spPr>
          <a:xfrm>
            <a:off x="8742658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7C37-7C1A-23E1-0D53-F8EE2EDB9F6B}"/>
              </a:ext>
            </a:extLst>
          </p:cNvPr>
          <p:cNvSpPr txBox="1"/>
          <p:nvPr/>
        </p:nvSpPr>
        <p:spPr>
          <a:xfrm>
            <a:off x="7146163" y="9890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E8EE97-6765-EBEF-9B99-5AA358834ECB}"/>
              </a:ext>
            </a:extLst>
          </p:cNvPr>
          <p:cNvSpPr/>
          <p:nvPr/>
        </p:nvSpPr>
        <p:spPr>
          <a:xfrm>
            <a:off x="7191070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307BD-A147-4386-2CF2-DF0F1573F011}"/>
              </a:ext>
            </a:extLst>
          </p:cNvPr>
          <p:cNvSpPr/>
          <p:nvPr/>
        </p:nvSpPr>
        <p:spPr>
          <a:xfrm>
            <a:off x="9259854" y="1309140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1E79C5-BE5C-0D99-9313-157C097A1812}"/>
              </a:ext>
            </a:extLst>
          </p:cNvPr>
          <p:cNvSpPr/>
          <p:nvPr/>
        </p:nvSpPr>
        <p:spPr>
          <a:xfrm>
            <a:off x="7708266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0BF45E-DA7E-E2D9-086D-6AE0BAA22FD8}"/>
              </a:ext>
            </a:extLst>
          </p:cNvPr>
          <p:cNvSpPr/>
          <p:nvPr/>
        </p:nvSpPr>
        <p:spPr>
          <a:xfrm>
            <a:off x="8225462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47688-AE2A-DAA0-D559-18D2CE5B88FE}"/>
              </a:ext>
            </a:extLst>
          </p:cNvPr>
          <p:cNvSpPr/>
          <p:nvPr/>
        </p:nvSpPr>
        <p:spPr>
          <a:xfrm>
            <a:off x="8742658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0405F4-F940-5DA6-7BE2-1C61D192E816}"/>
              </a:ext>
            </a:extLst>
          </p:cNvPr>
          <p:cNvSpPr txBox="1"/>
          <p:nvPr/>
        </p:nvSpPr>
        <p:spPr>
          <a:xfrm>
            <a:off x="7090059" y="17248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mpre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A4ADF3-EDB3-A075-0A3A-559580EDB464}"/>
              </a:ext>
            </a:extLst>
          </p:cNvPr>
          <p:cNvSpPr/>
          <p:nvPr/>
        </p:nvSpPr>
        <p:spPr>
          <a:xfrm>
            <a:off x="7191070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C8BEF3-0F84-FB5E-EC92-74D29A161293}"/>
              </a:ext>
            </a:extLst>
          </p:cNvPr>
          <p:cNvSpPr/>
          <p:nvPr/>
        </p:nvSpPr>
        <p:spPr>
          <a:xfrm>
            <a:off x="9259854" y="2074233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7462608F-D69D-2328-90CD-5B5A85D15418}"/>
              </a:ext>
            </a:extLst>
          </p:cNvPr>
          <p:cNvSpPr/>
          <p:nvPr/>
        </p:nvSpPr>
        <p:spPr>
          <a:xfrm>
            <a:off x="9998009" y="3921754"/>
            <a:ext cx="224590" cy="176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913043-760C-BC6A-1316-D1C7F6D6AC18}"/>
              </a:ext>
            </a:extLst>
          </p:cNvPr>
          <p:cNvSpPr/>
          <p:nvPr/>
        </p:nvSpPr>
        <p:spPr>
          <a:xfrm>
            <a:off x="8789919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DE83E-D23C-BEFB-C78A-6E016F9C8FCC}"/>
              </a:ext>
            </a:extLst>
          </p:cNvPr>
          <p:cNvSpPr/>
          <p:nvPr/>
        </p:nvSpPr>
        <p:spPr>
          <a:xfrm>
            <a:off x="9307115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8BFA02-F475-F15B-2603-C831AFE5ADCE}"/>
              </a:ext>
            </a:extLst>
          </p:cNvPr>
          <p:cNvSpPr/>
          <p:nvPr/>
        </p:nvSpPr>
        <p:spPr>
          <a:xfrm>
            <a:off x="9824311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714C6-DBB7-0D10-6632-3FE8BE164E5A}"/>
              </a:ext>
            </a:extLst>
          </p:cNvPr>
          <p:cNvSpPr/>
          <p:nvPr/>
        </p:nvSpPr>
        <p:spPr>
          <a:xfrm>
            <a:off x="10341507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95B64F-3F9B-C5CE-DAD1-15CF69B47169}"/>
              </a:ext>
            </a:extLst>
          </p:cNvPr>
          <p:cNvSpPr/>
          <p:nvPr/>
        </p:nvSpPr>
        <p:spPr>
          <a:xfrm>
            <a:off x="9307115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834F8B-F2A8-2BBC-54CA-47E31FE30E7E}"/>
              </a:ext>
            </a:extLst>
          </p:cNvPr>
          <p:cNvSpPr/>
          <p:nvPr/>
        </p:nvSpPr>
        <p:spPr>
          <a:xfrm>
            <a:off x="9824311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4EAAAC-6B21-B1FC-BC76-909743BD1988}"/>
              </a:ext>
            </a:extLst>
          </p:cNvPr>
          <p:cNvSpPr/>
          <p:nvPr/>
        </p:nvSpPr>
        <p:spPr>
          <a:xfrm>
            <a:off x="10341507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FC3A2C-6ACF-21A9-7D20-EE90092E12F3}"/>
              </a:ext>
            </a:extLst>
          </p:cNvPr>
          <p:cNvSpPr/>
          <p:nvPr/>
        </p:nvSpPr>
        <p:spPr>
          <a:xfrm>
            <a:off x="8789919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342C0-154D-191A-9ADF-4B1375F6454E}"/>
              </a:ext>
            </a:extLst>
          </p:cNvPr>
          <p:cNvSpPr/>
          <p:nvPr/>
        </p:nvSpPr>
        <p:spPr>
          <a:xfrm>
            <a:off x="8789919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9624AD-5537-C3A4-4A42-2023A8516F2A}"/>
              </a:ext>
            </a:extLst>
          </p:cNvPr>
          <p:cNvSpPr/>
          <p:nvPr/>
        </p:nvSpPr>
        <p:spPr>
          <a:xfrm>
            <a:off x="9311178" y="4131286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E80D-00AA-676F-66C9-36979E823CBA}"/>
              </a:ext>
            </a:extLst>
          </p:cNvPr>
          <p:cNvSpPr/>
          <p:nvPr/>
        </p:nvSpPr>
        <p:spPr>
          <a:xfrm>
            <a:off x="9824311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408EF5-6299-E46D-4126-6CE59F0E7788}"/>
              </a:ext>
            </a:extLst>
          </p:cNvPr>
          <p:cNvSpPr/>
          <p:nvPr/>
        </p:nvSpPr>
        <p:spPr>
          <a:xfrm>
            <a:off x="10341507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1F716C-8E8F-2F6E-B32C-2D7ABEC99AAC}"/>
              </a:ext>
            </a:extLst>
          </p:cNvPr>
          <p:cNvSpPr txBox="1"/>
          <p:nvPr/>
        </p:nvSpPr>
        <p:spPr>
          <a:xfrm>
            <a:off x="8380833" y="379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ii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78DCF7-B55D-4AB6-E51F-BA395FC1A51D}"/>
              </a:ext>
            </a:extLst>
          </p:cNvPr>
          <p:cNvSpPr/>
          <p:nvPr/>
        </p:nvSpPr>
        <p:spPr>
          <a:xfrm>
            <a:off x="8793982" y="47049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63BF58-71C0-31D2-2EBF-58E7DC382E0E}"/>
              </a:ext>
            </a:extLst>
          </p:cNvPr>
          <p:cNvSpPr txBox="1"/>
          <p:nvPr/>
        </p:nvSpPr>
        <p:spPr>
          <a:xfrm>
            <a:off x="8412365" y="45846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0017EE-5B5B-F0F3-B662-0C399032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9" y="196117"/>
            <a:ext cx="5674507" cy="2476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DC1FAD-6138-203B-A7CF-2355C7C5449D}"/>
              </a:ext>
            </a:extLst>
          </p:cNvPr>
          <p:cNvSpPr/>
          <p:nvPr/>
        </p:nvSpPr>
        <p:spPr>
          <a:xfrm>
            <a:off x="10046369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1E252D-C420-6B45-1652-9883A570433E}"/>
              </a:ext>
            </a:extLst>
          </p:cNvPr>
          <p:cNvSpPr/>
          <p:nvPr/>
        </p:nvSpPr>
        <p:spPr>
          <a:xfrm>
            <a:off x="10218435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2461C5-204F-5B64-0486-E55DFF5C6143}"/>
              </a:ext>
            </a:extLst>
          </p:cNvPr>
          <p:cNvSpPr/>
          <p:nvPr/>
        </p:nvSpPr>
        <p:spPr>
          <a:xfrm>
            <a:off x="10098119" y="707459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9705A-32D8-6CA7-31DC-6BC5787C2C7D}"/>
              </a:ext>
            </a:extLst>
          </p:cNvPr>
          <p:cNvSpPr/>
          <p:nvPr/>
        </p:nvSpPr>
        <p:spPr>
          <a:xfrm>
            <a:off x="9977803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DDF3E4-9DED-1DC8-2D8F-D417E13A1CD4}"/>
              </a:ext>
            </a:extLst>
          </p:cNvPr>
          <p:cNvSpPr/>
          <p:nvPr/>
        </p:nvSpPr>
        <p:spPr>
          <a:xfrm>
            <a:off x="10270185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7A9714-CBE1-3CEE-BFA9-084635D07907}"/>
              </a:ext>
            </a:extLst>
          </p:cNvPr>
          <p:cNvSpPr/>
          <p:nvPr/>
        </p:nvSpPr>
        <p:spPr>
          <a:xfrm>
            <a:off x="10057627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63288-6989-9E30-B523-B1057FAE01BB}"/>
              </a:ext>
            </a:extLst>
          </p:cNvPr>
          <p:cNvSpPr/>
          <p:nvPr/>
        </p:nvSpPr>
        <p:spPr>
          <a:xfrm>
            <a:off x="10278593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260021-DADE-77B3-A65F-B1F58B5A7D21}"/>
              </a:ext>
            </a:extLst>
          </p:cNvPr>
          <p:cNvSpPr/>
          <p:nvPr/>
        </p:nvSpPr>
        <p:spPr>
          <a:xfrm>
            <a:off x="9917645" y="106840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65C548-5BB0-B1B2-F360-A04998C7ACFE}"/>
              </a:ext>
            </a:extLst>
          </p:cNvPr>
          <p:cNvSpPr/>
          <p:nvPr/>
        </p:nvSpPr>
        <p:spPr>
          <a:xfrm>
            <a:off x="9816995" y="76761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E079C4-79D7-0B97-575E-317A29C3E18B}"/>
              </a:ext>
            </a:extLst>
          </p:cNvPr>
          <p:cNvSpPr/>
          <p:nvPr/>
        </p:nvSpPr>
        <p:spPr>
          <a:xfrm>
            <a:off x="11016916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BFDADB-E203-62F0-2999-E88259A1871F}"/>
              </a:ext>
            </a:extLst>
          </p:cNvPr>
          <p:cNvSpPr/>
          <p:nvPr/>
        </p:nvSpPr>
        <p:spPr>
          <a:xfrm>
            <a:off x="11188982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426F28-C7A3-79CA-2783-582C8F97B558}"/>
              </a:ext>
            </a:extLst>
          </p:cNvPr>
          <p:cNvSpPr/>
          <p:nvPr/>
        </p:nvSpPr>
        <p:spPr>
          <a:xfrm>
            <a:off x="11068666" y="1309039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E6D3F9-F531-21B7-F356-254369CECFBC}"/>
              </a:ext>
            </a:extLst>
          </p:cNvPr>
          <p:cNvSpPr/>
          <p:nvPr/>
        </p:nvSpPr>
        <p:spPr>
          <a:xfrm>
            <a:off x="10948350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89300-FE67-3058-65F9-A0279F539648}"/>
              </a:ext>
            </a:extLst>
          </p:cNvPr>
          <p:cNvSpPr/>
          <p:nvPr/>
        </p:nvSpPr>
        <p:spPr>
          <a:xfrm>
            <a:off x="11240732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6BFAE7-8CEC-88D8-A859-D3AAB4F63D5D}"/>
              </a:ext>
            </a:extLst>
          </p:cNvPr>
          <p:cNvSpPr/>
          <p:nvPr/>
        </p:nvSpPr>
        <p:spPr>
          <a:xfrm>
            <a:off x="11028174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E0C722-25BE-C384-C85A-2BCDC2E0DCAD}"/>
              </a:ext>
            </a:extLst>
          </p:cNvPr>
          <p:cNvSpPr/>
          <p:nvPr/>
        </p:nvSpPr>
        <p:spPr>
          <a:xfrm>
            <a:off x="11249140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4E3F2-204F-75B0-5932-21347FAC2489}"/>
              </a:ext>
            </a:extLst>
          </p:cNvPr>
          <p:cNvSpPr/>
          <p:nvPr/>
        </p:nvSpPr>
        <p:spPr>
          <a:xfrm>
            <a:off x="10888192" y="166998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914544-965E-0E3A-2DDA-D9179A8D991D}"/>
              </a:ext>
            </a:extLst>
          </p:cNvPr>
          <p:cNvSpPr/>
          <p:nvPr/>
        </p:nvSpPr>
        <p:spPr>
          <a:xfrm>
            <a:off x="10787542" y="136919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732112-DDF2-C281-5DD1-891126B4F089}"/>
              </a:ext>
            </a:extLst>
          </p:cNvPr>
          <p:cNvCxnSpPr>
            <a:cxnSpLocks/>
          </p:cNvCxnSpPr>
          <p:nvPr/>
        </p:nvCxnSpPr>
        <p:spPr>
          <a:xfrm flipH="1">
            <a:off x="9956977" y="376591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94C6C4-A172-F262-9CAC-5CAFC98D9091}"/>
              </a:ext>
            </a:extLst>
          </p:cNvPr>
          <p:cNvCxnSpPr>
            <a:cxnSpLocks/>
          </p:cNvCxnSpPr>
          <p:nvPr/>
        </p:nvCxnSpPr>
        <p:spPr>
          <a:xfrm flipH="1">
            <a:off x="9664595" y="196117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2DE1FF-86A2-34EC-B71F-4005D37492C4}"/>
              </a:ext>
            </a:extLst>
          </p:cNvPr>
          <p:cNvCxnSpPr>
            <a:cxnSpLocks/>
          </p:cNvCxnSpPr>
          <p:nvPr/>
        </p:nvCxnSpPr>
        <p:spPr>
          <a:xfrm flipH="1">
            <a:off x="10168111" y="587145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4BEA02-C97D-2241-9CEC-E820A316C165}"/>
              </a:ext>
            </a:extLst>
          </p:cNvPr>
          <p:cNvSpPr txBox="1"/>
          <p:nvPr/>
        </p:nvSpPr>
        <p:spPr>
          <a:xfrm>
            <a:off x="730985" y="2662590"/>
            <a:ext cx="10397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Selective search </a:t>
            </a:r>
            <a:r>
              <a:rPr lang="ko-KR" altLang="en-US">
                <a:latin typeface="Consolas" panose="020B0609020204030204" pitchFamily="49" charset="0"/>
              </a:rPr>
              <a:t>알고리즘을 통해 객체가 있을 법할 위치인 후보 영역</a:t>
            </a:r>
            <a:r>
              <a:rPr lang="en-US" altLang="ko-KR">
                <a:latin typeface="Consolas" panose="020B0609020204030204" pitchFamily="49" charset="0"/>
              </a:rPr>
              <a:t>(region proposal)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2000</a:t>
            </a:r>
            <a:r>
              <a:rPr lang="ko-KR" altLang="en-US">
                <a:latin typeface="Consolas" panose="020B0609020204030204" pitchFamily="49" charset="0"/>
              </a:rPr>
              <a:t>개 추출하여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각각을 </a:t>
            </a:r>
            <a:r>
              <a:rPr lang="en-US" altLang="ko-KR">
                <a:latin typeface="Consolas" panose="020B0609020204030204" pitchFamily="49" charset="0"/>
              </a:rPr>
              <a:t>227x227 </a:t>
            </a:r>
            <a:r>
              <a:rPr lang="ko-KR" altLang="en-US">
                <a:latin typeface="Consolas" panose="020B0609020204030204" pitchFamily="49" charset="0"/>
              </a:rPr>
              <a:t>크기로 </a:t>
            </a: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시켜줍니다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된 모든 </a:t>
            </a:r>
            <a:r>
              <a:rPr lang="en-US" altLang="ko-KR">
                <a:latin typeface="Consolas" panose="020B0609020204030204" pitchFamily="49" charset="0"/>
              </a:rPr>
              <a:t>region proposal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Fine tune</a:t>
            </a:r>
            <a:r>
              <a:rPr lang="ko-KR" altLang="en-US">
                <a:latin typeface="Consolas" panose="020B0609020204030204" pitchFamily="49" charset="0"/>
              </a:rPr>
              <a:t>된 </a:t>
            </a:r>
            <a:r>
              <a:rPr lang="en-US" altLang="ko-KR">
                <a:latin typeface="Consolas" panose="020B0609020204030204" pitchFamily="49" charset="0"/>
              </a:rPr>
              <a:t>AlexNet</a:t>
            </a:r>
            <a:r>
              <a:rPr lang="ko-KR" altLang="en-US">
                <a:latin typeface="Consolas" panose="020B0609020204030204" pitchFamily="49" charset="0"/>
              </a:rPr>
              <a:t>에 입력하여 </a:t>
            </a:r>
            <a:r>
              <a:rPr lang="en-US" altLang="ko-KR">
                <a:latin typeface="Consolas" panose="020B0609020204030204" pitchFamily="49" charset="0"/>
              </a:rPr>
              <a:t>2000x4096 </a:t>
            </a:r>
            <a:r>
              <a:rPr lang="ko-KR" altLang="en-US">
                <a:latin typeface="Consolas" panose="020B0609020204030204" pitchFamily="49" charset="0"/>
              </a:rPr>
              <a:t>크기의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추출합니다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추출된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</a:t>
            </a:r>
            <a:r>
              <a:rPr lang="en-US" altLang="ko-KR">
                <a:latin typeface="Consolas" panose="020B0609020204030204" pitchFamily="49" charset="0"/>
              </a:rPr>
              <a:t>linear SVM </a:t>
            </a:r>
            <a:r>
              <a:rPr lang="ko-KR" altLang="en-US">
                <a:latin typeface="Consolas" panose="020B0609020204030204" pitchFamily="49" charset="0"/>
              </a:rPr>
              <a:t>모델과 </a:t>
            </a:r>
            <a:r>
              <a:rPr lang="en-US" altLang="ko-KR">
                <a:latin typeface="Consolas" panose="020B0609020204030204" pitchFamily="49" charset="0"/>
              </a:rPr>
              <a:t>Bounding box regressor </a:t>
            </a:r>
            <a:r>
              <a:rPr lang="ko-KR" altLang="en-US">
                <a:latin typeface="Consolas" panose="020B0609020204030204" pitchFamily="49" charset="0"/>
              </a:rPr>
              <a:t>모델에 입력하여 각각 </a:t>
            </a:r>
            <a:r>
              <a:rPr lang="en-US" altLang="ko-KR">
                <a:latin typeface="Consolas" panose="020B0609020204030204" pitchFamily="49" charset="0"/>
              </a:rPr>
              <a:t>confidence score</a:t>
            </a:r>
            <a:r>
              <a:rPr lang="ko-KR" altLang="en-US">
                <a:latin typeface="Consolas" panose="020B0609020204030204" pitchFamily="49" charset="0"/>
              </a:rPr>
              <a:t>와 조정된 </a:t>
            </a:r>
            <a:r>
              <a:rPr lang="en-US" altLang="ko-KR">
                <a:latin typeface="Consolas" panose="020B0609020204030204" pitchFamily="49" charset="0"/>
              </a:rPr>
              <a:t>bounding box </a:t>
            </a:r>
            <a:r>
              <a:rPr lang="ko-KR" altLang="en-US">
                <a:latin typeface="Consolas" panose="020B0609020204030204" pitchFamily="49" charset="0"/>
              </a:rPr>
              <a:t>좌표를 얻습니다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마지막으로 </a:t>
            </a:r>
            <a:r>
              <a:rPr lang="en-US" altLang="ko-KR">
                <a:latin typeface="Consolas" panose="020B0609020204030204" pitchFamily="49" charset="0"/>
              </a:rPr>
              <a:t>Non maximum suppression </a:t>
            </a:r>
            <a:r>
              <a:rPr lang="ko-KR" altLang="en-US">
                <a:latin typeface="Consolas" panose="020B0609020204030204" pitchFamily="49" charset="0"/>
              </a:rPr>
              <a:t>알고리즘을 적용하여 최소한의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최적의 </a:t>
            </a:r>
            <a:r>
              <a:rPr lang="en-US" altLang="ko-KR">
                <a:latin typeface="Consolas" panose="020B0609020204030204" pitchFamily="49" charset="0"/>
              </a:rPr>
              <a:t>bounding box</a:t>
            </a:r>
            <a:r>
              <a:rPr lang="ko-KR" altLang="en-US">
                <a:latin typeface="Consolas" panose="020B0609020204030204" pitchFamily="49" charset="0"/>
              </a:rPr>
              <a:t>를 출력합니다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6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ACA5F-A8F3-2AB4-03A7-FDEB1533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19" y="365783"/>
            <a:ext cx="4056986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1DFED8-1044-BA9D-01A7-B9210F59B90C}"/>
              </a:ext>
            </a:extLst>
          </p:cNvPr>
          <p:cNvGrpSpPr/>
          <p:nvPr/>
        </p:nvGrpSpPr>
        <p:grpSpPr>
          <a:xfrm>
            <a:off x="303698" y="76339"/>
            <a:ext cx="1477978" cy="984333"/>
            <a:chOff x="839202" y="423362"/>
            <a:chExt cx="2569745" cy="1711450"/>
          </a:xfrm>
        </p:grpSpPr>
        <p:pic>
          <p:nvPicPr>
            <p:cNvPr id="19" name="그림 18" descr="차량, 육상 차량, 바퀴, 장난감이(가) 표시된 사진&#10;&#10;자동 생성된 설명">
              <a:extLst>
                <a:ext uri="{FF2B5EF4-FFF2-40B4-BE49-F238E27FC236}">
                  <a16:creationId xmlns:a16="http://schemas.microsoft.com/office/drawing/2014/main" id="{69F9BDE5-E617-B90B-D23F-DA37B94A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2" y="423362"/>
              <a:ext cx="2569745" cy="17114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C4FC6-1C0A-A0E9-4B0D-8317C6612A3F}"/>
                </a:ext>
              </a:extLst>
            </p:cNvPr>
            <p:cNvSpPr/>
            <p:nvPr/>
          </p:nvSpPr>
          <p:spPr>
            <a:xfrm>
              <a:off x="1110916" y="665747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3D12C-2B98-9C65-7A38-83B19BE81CA8}"/>
                </a:ext>
              </a:extLst>
            </p:cNvPr>
            <p:cNvSpPr/>
            <p:nvPr/>
          </p:nvSpPr>
          <p:spPr>
            <a:xfrm>
              <a:off x="1110916" y="1052511"/>
              <a:ext cx="308810" cy="576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B2F3A2-34B1-F290-4498-E5EBC021AAE1}"/>
                </a:ext>
              </a:extLst>
            </p:cNvPr>
            <p:cNvSpPr/>
            <p:nvPr/>
          </p:nvSpPr>
          <p:spPr>
            <a:xfrm>
              <a:off x="1263316" y="120491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51EA58-D662-E051-4574-AD2C7781DFDC}"/>
                </a:ext>
              </a:extLst>
            </p:cNvPr>
            <p:cNvSpPr/>
            <p:nvPr/>
          </p:nvSpPr>
          <p:spPr>
            <a:xfrm>
              <a:off x="2398293" y="845950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96922F-E118-F997-3855-050D1EAAC993}"/>
                </a:ext>
              </a:extLst>
            </p:cNvPr>
            <p:cNvSpPr/>
            <p:nvPr/>
          </p:nvSpPr>
          <p:spPr>
            <a:xfrm>
              <a:off x="2783302" y="990329"/>
              <a:ext cx="541419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41456D-15D0-B3A7-D759-1E7754198C4C}"/>
                </a:ext>
              </a:extLst>
            </p:cNvPr>
            <p:cNvSpPr/>
            <p:nvPr/>
          </p:nvSpPr>
          <p:spPr>
            <a:xfrm>
              <a:off x="2717131" y="1427871"/>
              <a:ext cx="308810" cy="498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5B41E4-031E-35AC-1AC3-AFDAE983C0B4}"/>
                </a:ext>
              </a:extLst>
            </p:cNvPr>
            <p:cNvSpPr/>
            <p:nvPr/>
          </p:nvSpPr>
          <p:spPr>
            <a:xfrm>
              <a:off x="1620253" y="896620"/>
              <a:ext cx="1010650" cy="90009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C9D358-6887-E8FC-80F6-5FCEDD9F797A}"/>
                </a:ext>
              </a:extLst>
            </p:cNvPr>
            <p:cNvSpPr/>
            <p:nvPr/>
          </p:nvSpPr>
          <p:spPr>
            <a:xfrm>
              <a:off x="2124074" y="158000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BC61E6-497E-5822-9AB0-8F0E622B8287}"/>
                </a:ext>
              </a:extLst>
            </p:cNvPr>
            <p:cNvSpPr/>
            <p:nvPr/>
          </p:nvSpPr>
          <p:spPr>
            <a:xfrm>
              <a:off x="1860882" y="1127293"/>
              <a:ext cx="818148" cy="7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B197-D322-5801-D90F-89FBE5F51C87}"/>
                </a:ext>
              </a:extLst>
            </p:cNvPr>
            <p:cNvSpPr/>
            <p:nvPr/>
          </p:nvSpPr>
          <p:spPr>
            <a:xfrm>
              <a:off x="1540039" y="728658"/>
              <a:ext cx="926429" cy="9000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3876177" y="28617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3948366" y="29219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4020555" y="298206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4092744" y="304222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4164933" y="310237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4237122" y="316253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4309311" y="322269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4381500" y="328285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4453689" y="334301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4525878" y="340316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4598067" y="346332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3892218" y="398433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F6C0E3-9AF3-17B7-1B5F-5F57D24F76E0}"/>
              </a:ext>
            </a:extLst>
          </p:cNvPr>
          <p:cNvSpPr/>
          <p:nvPr/>
        </p:nvSpPr>
        <p:spPr>
          <a:xfrm>
            <a:off x="1977523" y="3034729"/>
            <a:ext cx="177119" cy="326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E186C0-0BA1-DEC6-4DEE-485F1558BAEF}"/>
              </a:ext>
            </a:extLst>
          </p:cNvPr>
          <p:cNvSpPr/>
          <p:nvPr/>
        </p:nvSpPr>
        <p:spPr>
          <a:xfrm>
            <a:off x="2017938" y="320594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7FF91-69E4-0463-32AE-B81E35FA3176}"/>
              </a:ext>
            </a:extLst>
          </p:cNvPr>
          <p:cNvSpPr/>
          <p:nvPr/>
        </p:nvSpPr>
        <p:spPr>
          <a:xfrm>
            <a:off x="2085402" y="3273406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0BD2-D258-DF11-28AA-97318FCEF4EB}"/>
              </a:ext>
            </a:extLst>
          </p:cNvPr>
          <p:cNvSpPr/>
          <p:nvPr/>
        </p:nvSpPr>
        <p:spPr>
          <a:xfrm>
            <a:off x="2587833" y="311450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C4BBB0-9C51-3852-554A-561BCABA3630}"/>
              </a:ext>
            </a:extLst>
          </p:cNvPr>
          <p:cNvSpPr/>
          <p:nvPr/>
        </p:nvSpPr>
        <p:spPr>
          <a:xfrm>
            <a:off x="2758268" y="3178416"/>
            <a:ext cx="354018" cy="12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6A541-6D41-0ED3-130A-2E9A5115750E}"/>
              </a:ext>
            </a:extLst>
          </p:cNvPr>
          <p:cNvSpPr/>
          <p:nvPr/>
        </p:nvSpPr>
        <p:spPr>
          <a:xfrm>
            <a:off x="2728974" y="3372106"/>
            <a:ext cx="158117" cy="44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696960-CB42-EED5-AE1F-C4EEE0F3F561}"/>
              </a:ext>
            </a:extLst>
          </p:cNvPr>
          <p:cNvSpPr/>
          <p:nvPr/>
        </p:nvSpPr>
        <p:spPr>
          <a:xfrm>
            <a:off x="2466442" y="3439450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0A4ED9-3500-A7CB-3639-0F0D717F2D45}"/>
              </a:ext>
            </a:extLst>
          </p:cNvPr>
          <p:cNvSpPr/>
          <p:nvPr/>
        </p:nvSpPr>
        <p:spPr>
          <a:xfrm>
            <a:off x="2349932" y="3239046"/>
            <a:ext cx="362177" cy="32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C81048-CC29-7098-05AB-8CBC6D2BEA0B}"/>
              </a:ext>
            </a:extLst>
          </p:cNvPr>
          <p:cNvSpPr/>
          <p:nvPr/>
        </p:nvSpPr>
        <p:spPr>
          <a:xfrm>
            <a:off x="2207902" y="3062578"/>
            <a:ext cx="410111" cy="3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3FB3C44-A0F3-7661-284A-60217F1B6D75}"/>
              </a:ext>
            </a:extLst>
          </p:cNvPr>
          <p:cNvSpPr/>
          <p:nvPr/>
        </p:nvSpPr>
        <p:spPr>
          <a:xfrm>
            <a:off x="3160139" y="3227894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5149516" y="2360286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5149516" y="3463326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6728661" y="1466272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6721975" y="3356231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5245768" y="250481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6415139" y="115727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6050182" y="494215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5290966" y="393208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7585795" y="1967526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7930890" y="1961406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8275985" y="1955286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8966175" y="1943046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8508240" y="27675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15B344-B41E-6D77-D81B-D5D6A2999ABE}"/>
              </a:ext>
            </a:extLst>
          </p:cNvPr>
          <p:cNvSpPr txBox="1"/>
          <p:nvPr/>
        </p:nvSpPr>
        <p:spPr>
          <a:xfrm>
            <a:off x="3116179" y="1311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370*1400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7066555" y="318693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9789521" y="2716162"/>
            <a:ext cx="838200" cy="1031051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9712512" y="305145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9232874" y="316253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CE20F3-2F70-A8CD-6E58-7599F527D8DF}"/>
              </a:ext>
            </a:extLst>
          </p:cNvPr>
          <p:cNvSpPr txBox="1"/>
          <p:nvPr/>
        </p:nvSpPr>
        <p:spPr>
          <a:xfrm>
            <a:off x="2755595" y="2536729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Consolas" panose="020B0609020204030204" pitchFamily="49" charset="0"/>
              </a:rPr>
              <a:t>crop,  resize </a:t>
            </a:r>
            <a:r>
              <a:rPr lang="ko-KR" altLang="en-US" sz="1200">
                <a:latin typeface="Consolas" panose="020B0609020204030204" pitchFamily="49" charset="0"/>
              </a:rPr>
              <a:t>됨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warp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7585795" y="402431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9028860" y="28125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10813022" y="318075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10737562" y="281258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D7B03B-E129-D2D9-30B9-12C549792A78}"/>
              </a:ext>
            </a:extLst>
          </p:cNvPr>
          <p:cNvSpPr txBox="1"/>
          <p:nvPr/>
        </p:nvSpPr>
        <p:spPr>
          <a:xfrm>
            <a:off x="2321702" y="46422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1. Fine tuning pre-trained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3388895" y="2341267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3388895" y="3444307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68040" y="1447253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4961354" y="3337212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485147" y="248579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654518" y="113825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4289561" y="492313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3530345" y="39130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5825174" y="1948507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6170269" y="1942387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6515364" y="1936267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7205554" y="1924027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6747619" y="2748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5305934" y="3167918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5825174" y="400529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914217" y="2956619"/>
            <a:ext cx="6270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Linear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SVM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800EB1E-2BB8-2EC0-55E4-6275810EE49B}"/>
              </a:ext>
            </a:extLst>
          </p:cNvPr>
          <p:cNvCxnSpPr>
            <a:stCxn id="18" idx="0"/>
            <a:endCxn id="48" idx="2"/>
          </p:cNvCxnSpPr>
          <p:nvPr/>
        </p:nvCxnSpPr>
        <p:spPr>
          <a:xfrm rot="5400000">
            <a:off x="7518980" y="1162469"/>
            <a:ext cx="1234237" cy="6082787"/>
          </a:xfrm>
          <a:prstGeom prst="bentConnector3">
            <a:avLst>
              <a:gd name="adj1" fmla="val 154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91E491-4095-0B2E-FDF0-3334CD8F6039}"/>
              </a:ext>
            </a:extLst>
          </p:cNvPr>
          <p:cNvSpPr txBox="1"/>
          <p:nvPr/>
        </p:nvSpPr>
        <p:spPr>
          <a:xfrm>
            <a:off x="7119159" y="55052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Hard negative Mining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2. Training linear SVM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307164" y="25619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4E39D-F081-18AD-2C6A-1EA0BF9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48" y="990269"/>
            <a:ext cx="5682345" cy="327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6E7F-55AE-F9FE-7442-3D306808B333}"/>
              </a:ext>
            </a:extLst>
          </p:cNvPr>
          <p:cNvSpPr txBox="1"/>
          <p:nvPr/>
        </p:nvSpPr>
        <p:spPr>
          <a:xfrm>
            <a:off x="915663" y="1120741"/>
            <a:ext cx="17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예측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91A32-0402-CB93-1A34-3733726914CB}"/>
              </a:ext>
            </a:extLst>
          </p:cNvPr>
          <p:cNvSpPr txBox="1"/>
          <p:nvPr/>
        </p:nvSpPr>
        <p:spPr>
          <a:xfrm>
            <a:off x="10186540" y="1120741"/>
            <a:ext cx="8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1CE0-7663-8AE0-C60E-F9608C976519}"/>
              </a:ext>
            </a:extLst>
          </p:cNvPr>
          <p:cNvSpPr txBox="1"/>
          <p:nvPr/>
        </p:nvSpPr>
        <p:spPr>
          <a:xfrm>
            <a:off x="4891561" y="723028"/>
            <a:ext cx="1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Predicted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51A-C232-BE68-030C-854B07F63984}"/>
              </a:ext>
            </a:extLst>
          </p:cNvPr>
          <p:cNvSpPr txBox="1"/>
          <p:nvPr/>
        </p:nvSpPr>
        <p:spPr>
          <a:xfrm>
            <a:off x="6750478" y="1430667"/>
            <a:ext cx="182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</a:t>
            </a:r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AF79E-1085-DFC4-0467-E5760E25FD90}"/>
              </a:ext>
            </a:extLst>
          </p:cNvPr>
          <p:cNvSpPr txBox="1"/>
          <p:nvPr/>
        </p:nvSpPr>
        <p:spPr>
          <a:xfrm>
            <a:off x="5074080" y="4268789"/>
            <a:ext cx="14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/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𝑟𝑒𝑔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𝜆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/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/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C4BA3-EA28-C99F-B2F8-D647488F59DD}"/>
              </a:ext>
            </a:extLst>
          </p:cNvPr>
          <p:cNvSpPr txBox="1"/>
          <p:nvPr/>
        </p:nvSpPr>
        <p:spPr>
          <a:xfrm>
            <a:off x="8578516" y="4536030"/>
            <a:ext cx="27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SSE(Sum of Squared Error)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>
            <a:cxnSpLocks/>
          </p:cNvCxnSpPr>
          <p:nvPr/>
        </p:nvCxnSpPr>
        <p:spPr>
          <a:xfrm flipV="1">
            <a:off x="3407036" y="3372117"/>
            <a:ext cx="1477785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88135" y="1945231"/>
            <a:ext cx="266699" cy="19683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619229" y="304377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331541" y="163821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686DA3-2E68-92B8-2B31-78E8EB6C4883}"/>
              </a:ext>
            </a:extLst>
          </p:cNvPr>
          <p:cNvSpPr/>
          <p:nvPr/>
        </p:nvSpPr>
        <p:spPr>
          <a:xfrm>
            <a:off x="5825174" y="194850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F4FC20-AC45-8CF8-6335-CF909D35D388}"/>
              </a:ext>
            </a:extLst>
          </p:cNvPr>
          <p:cNvSpPr/>
          <p:nvPr/>
        </p:nvSpPr>
        <p:spPr>
          <a:xfrm>
            <a:off x="6170269" y="194238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A12B8C-A187-46FE-60FE-2C55E4DE9F48}"/>
              </a:ext>
            </a:extLst>
          </p:cNvPr>
          <p:cNvSpPr/>
          <p:nvPr/>
        </p:nvSpPr>
        <p:spPr>
          <a:xfrm>
            <a:off x="6515364" y="193626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C85F9A-EBE4-3EB6-1AFD-D1B07E70626F}"/>
              </a:ext>
            </a:extLst>
          </p:cNvPr>
          <p:cNvSpPr/>
          <p:nvPr/>
        </p:nvSpPr>
        <p:spPr>
          <a:xfrm>
            <a:off x="7205554" y="192402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773204" y="2872506"/>
            <a:ext cx="8483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Bounding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Box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Regressor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3. Training Bounding box regressor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458238" y="262860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A2C331-39A0-1EAF-A78E-3C9D00A08470}"/>
              </a:ext>
            </a:extLst>
          </p:cNvPr>
          <p:cNvCxnSpPr>
            <a:cxnSpLocks/>
          </p:cNvCxnSpPr>
          <p:nvPr/>
        </p:nvCxnSpPr>
        <p:spPr>
          <a:xfrm>
            <a:off x="11579032" y="316104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174E5E-233F-F4E3-A613-8ADC5636BB8F}"/>
              </a:ext>
            </a:extLst>
          </p:cNvPr>
          <p:cNvSpPr txBox="1"/>
          <p:nvPr/>
        </p:nvSpPr>
        <p:spPr>
          <a:xfrm>
            <a:off x="9272367" y="3848129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8B53D3-4158-0740-4B71-18A4D3EA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9" y="1050758"/>
            <a:ext cx="8791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300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300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A9F6A-76F5-C3E5-3C46-0C49F87FD542}"/>
              </a:ext>
            </a:extLst>
          </p:cNvPr>
          <p:cNvSpPr/>
          <p:nvPr/>
        </p:nvSpPr>
        <p:spPr>
          <a:xfrm>
            <a:off x="3748494" y="429395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615C-CD33-850D-F12B-A52655BBB04F}"/>
              </a:ext>
            </a:extLst>
          </p:cNvPr>
          <p:cNvSpPr/>
          <p:nvPr/>
        </p:nvSpPr>
        <p:spPr>
          <a:xfrm>
            <a:off x="4252180" y="4768416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2FD5-252F-961D-B1A0-D06529FBB5FF}"/>
              </a:ext>
            </a:extLst>
          </p:cNvPr>
          <p:cNvSpPr txBox="1"/>
          <p:nvPr/>
        </p:nvSpPr>
        <p:spPr>
          <a:xfrm>
            <a:off x="2734506" y="3894756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(100,100)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CBC66-F3F5-42D9-279F-32E646BE5543}"/>
              </a:ext>
            </a:extLst>
          </p:cNvPr>
          <p:cNvSpPr/>
          <p:nvPr/>
        </p:nvSpPr>
        <p:spPr>
          <a:xfrm>
            <a:off x="3703467" y="4260183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F3BE3B-0502-1EFF-CD5F-D822A5E829ED}"/>
              </a:ext>
            </a:extLst>
          </p:cNvPr>
          <p:cNvSpPr/>
          <p:nvPr/>
        </p:nvSpPr>
        <p:spPr>
          <a:xfrm>
            <a:off x="4643310" y="5193311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04A71-3FE1-D4E3-59D6-A35D05D5BE6D}"/>
              </a:ext>
            </a:extLst>
          </p:cNvPr>
          <p:cNvSpPr txBox="1"/>
          <p:nvPr/>
        </p:nvSpPr>
        <p:spPr>
          <a:xfrm>
            <a:off x="4699587" y="497299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(300,300)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CEBB9-70EF-206E-C693-31923142D58C}"/>
              </a:ext>
            </a:extLst>
          </p:cNvPr>
          <p:cNvSpPr txBox="1"/>
          <p:nvPr/>
        </p:nvSpPr>
        <p:spPr>
          <a:xfrm>
            <a:off x="4389404" y="3992420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A8F81-C866-13CF-EEC1-9611F917A567}"/>
              </a:ext>
            </a:extLst>
          </p:cNvPr>
          <p:cNvSpPr txBox="1"/>
          <p:nvPr/>
        </p:nvSpPr>
        <p:spPr>
          <a:xfrm>
            <a:off x="4811490" y="4515994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9FE30-1C19-EA61-F4D4-EA2A3E7445AF}"/>
              </a:ext>
            </a:extLst>
          </p:cNvPr>
          <p:cNvSpPr/>
          <p:nvPr/>
        </p:nvSpPr>
        <p:spPr>
          <a:xfrm>
            <a:off x="4227696" y="4712137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620A05-9BB0-FD67-0135-1302C554D7B2}"/>
              </a:ext>
            </a:extLst>
          </p:cNvPr>
          <p:cNvSpPr/>
          <p:nvPr/>
        </p:nvSpPr>
        <p:spPr>
          <a:xfrm>
            <a:off x="5158245" y="5674481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DBCE6-6D9D-2A19-D1FC-6DDCF6DBA116}"/>
              </a:ext>
            </a:extLst>
          </p:cNvPr>
          <p:cNvSpPr txBox="1"/>
          <p:nvPr/>
        </p:nvSpPr>
        <p:spPr>
          <a:xfrm>
            <a:off x="3222304" y="4404094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AE0C0-C1C6-648E-F389-5B7201481549}"/>
              </a:ext>
            </a:extLst>
          </p:cNvPr>
          <p:cNvSpPr txBox="1"/>
          <p:nvPr/>
        </p:nvSpPr>
        <p:spPr>
          <a:xfrm>
            <a:off x="4975449" y="576222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6AA5B0-2442-F73B-188B-47E743D14946}"/>
              </a:ext>
            </a:extLst>
          </p:cNvPr>
          <p:cNvSpPr/>
          <p:nvPr/>
        </p:nvSpPr>
        <p:spPr>
          <a:xfrm>
            <a:off x="4252181" y="4781638"/>
            <a:ext cx="458658" cy="4746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8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88A9A-7B9B-C759-ABA5-5A05A2C3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0" y="1043102"/>
            <a:ext cx="10396766" cy="452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0CE3-CCA9-5E5E-2B59-E9D56E5979CD}"/>
              </a:ext>
            </a:extLst>
          </p:cNvPr>
          <p:cNvSpPr txBox="1"/>
          <p:nvPr/>
        </p:nvSpPr>
        <p:spPr>
          <a:xfrm>
            <a:off x="1713650" y="45132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RoI pooling </a:t>
            </a:r>
            <a:r>
              <a:rPr lang="ko-KR" altLang="en-US" sz="2400">
                <a:latin typeface="Consolas" panose="020B0609020204030204" pitchFamily="49" charset="0"/>
              </a:rPr>
              <a:t>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690E4-7F20-4F38-1B63-1DCADA97D397}"/>
              </a:ext>
            </a:extLst>
          </p:cNvPr>
          <p:cNvSpPr/>
          <p:nvPr/>
        </p:nvSpPr>
        <p:spPr>
          <a:xfrm>
            <a:off x="1572126" y="3866146"/>
            <a:ext cx="1760621" cy="1343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0FC16-73C6-1861-C59D-8F398A4915B7}"/>
              </a:ext>
            </a:extLst>
          </p:cNvPr>
          <p:cNvSpPr txBox="1"/>
          <p:nvPr/>
        </p:nvSpPr>
        <p:spPr>
          <a:xfrm>
            <a:off x="668830" y="35513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D31C-B8C8-6297-676C-F90858470183}"/>
              </a:ext>
            </a:extLst>
          </p:cNvPr>
          <p:cNvSpPr txBox="1"/>
          <p:nvPr/>
        </p:nvSpPr>
        <p:spPr>
          <a:xfrm>
            <a:off x="2911641" y="51551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C1EE-C3C6-CE64-05EC-923BA8E96DC3}"/>
              </a:ext>
            </a:extLst>
          </p:cNvPr>
          <p:cNvSpPr txBox="1"/>
          <p:nvPr/>
        </p:nvSpPr>
        <p:spPr>
          <a:xfrm>
            <a:off x="5325052" y="38240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C0FD-E17B-B040-C955-6F762F2C6575}"/>
              </a:ext>
            </a:extLst>
          </p:cNvPr>
          <p:cNvSpPr txBox="1"/>
          <p:nvPr/>
        </p:nvSpPr>
        <p:spPr>
          <a:xfrm>
            <a:off x="6882821" y="511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(7,8)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3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516E6-6FC1-7C29-CD3E-0F9C5C3EBCC1}"/>
              </a:ext>
            </a:extLst>
          </p:cNvPr>
          <p:cNvSpPr/>
          <p:nvPr/>
        </p:nvSpPr>
        <p:spPr>
          <a:xfrm>
            <a:off x="415515" y="3642305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87F35F-4E9C-46DF-E2EA-47BF18B4F0F1}"/>
              </a:ext>
            </a:extLst>
          </p:cNvPr>
          <p:cNvSpPr/>
          <p:nvPr/>
        </p:nvSpPr>
        <p:spPr>
          <a:xfrm>
            <a:off x="1556084" y="3970902"/>
            <a:ext cx="115474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BA108-E829-3FC5-D34A-C29408260033}"/>
              </a:ext>
            </a:extLst>
          </p:cNvPr>
          <p:cNvSpPr/>
          <p:nvPr/>
        </p:nvSpPr>
        <p:spPr>
          <a:xfrm>
            <a:off x="2109251" y="169642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484DC-5B09-85D2-08F0-E726BA5B5735}"/>
              </a:ext>
            </a:extLst>
          </p:cNvPr>
          <p:cNvSpPr/>
          <p:nvPr/>
        </p:nvSpPr>
        <p:spPr>
          <a:xfrm>
            <a:off x="2181440" y="175658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AFB19-ED1F-A942-816A-58D3F6FDFBD1}"/>
              </a:ext>
            </a:extLst>
          </p:cNvPr>
          <p:cNvSpPr/>
          <p:nvPr/>
        </p:nvSpPr>
        <p:spPr>
          <a:xfrm>
            <a:off x="2253629" y="181674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73B3B1-DC7F-A7FD-ECE6-D0F52CBEBD40}"/>
              </a:ext>
            </a:extLst>
          </p:cNvPr>
          <p:cNvSpPr/>
          <p:nvPr/>
        </p:nvSpPr>
        <p:spPr>
          <a:xfrm>
            <a:off x="2325818" y="187689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BA3A9-CBB9-54B8-1210-47DAA9F05EE4}"/>
              </a:ext>
            </a:extLst>
          </p:cNvPr>
          <p:cNvSpPr/>
          <p:nvPr/>
        </p:nvSpPr>
        <p:spPr>
          <a:xfrm>
            <a:off x="2398007" y="193705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31309-7BDC-7789-D6F3-6123E67B0EE3}"/>
              </a:ext>
            </a:extLst>
          </p:cNvPr>
          <p:cNvSpPr/>
          <p:nvPr/>
        </p:nvSpPr>
        <p:spPr>
          <a:xfrm>
            <a:off x="2470196" y="199721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2D0966-1D43-A625-E2F4-2D7423A94C5C}"/>
              </a:ext>
            </a:extLst>
          </p:cNvPr>
          <p:cNvSpPr/>
          <p:nvPr/>
        </p:nvSpPr>
        <p:spPr>
          <a:xfrm>
            <a:off x="2542385" y="205737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C2809-03D1-E0CE-EFFD-8F7FA0771256}"/>
              </a:ext>
            </a:extLst>
          </p:cNvPr>
          <p:cNvSpPr/>
          <p:nvPr/>
        </p:nvSpPr>
        <p:spPr>
          <a:xfrm>
            <a:off x="2614574" y="211753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2CE7C-4874-9FC1-C854-696364D8D40D}"/>
              </a:ext>
            </a:extLst>
          </p:cNvPr>
          <p:cNvSpPr/>
          <p:nvPr/>
        </p:nvSpPr>
        <p:spPr>
          <a:xfrm>
            <a:off x="2686763" y="217768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1FE277-17BB-18E4-6347-6B87CFE10C4C}"/>
              </a:ext>
            </a:extLst>
          </p:cNvPr>
          <p:cNvSpPr/>
          <p:nvPr/>
        </p:nvSpPr>
        <p:spPr>
          <a:xfrm>
            <a:off x="2758952" y="22378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9DA69D-81FE-D70A-8372-C640BBA7D586}"/>
              </a:ext>
            </a:extLst>
          </p:cNvPr>
          <p:cNvSpPr/>
          <p:nvPr/>
        </p:nvSpPr>
        <p:spPr>
          <a:xfrm>
            <a:off x="2831141" y="22980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E4AF-3ADE-3A75-452D-7BCA81514BE8}"/>
              </a:ext>
            </a:extLst>
          </p:cNvPr>
          <p:cNvSpPr txBox="1"/>
          <p:nvPr/>
        </p:nvSpPr>
        <p:spPr>
          <a:xfrm>
            <a:off x="217237" y="45836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F679F-F331-C584-B5CB-21E56F8C70EF}"/>
              </a:ext>
            </a:extLst>
          </p:cNvPr>
          <p:cNvSpPr txBox="1"/>
          <p:nvPr/>
        </p:nvSpPr>
        <p:spPr>
          <a:xfrm>
            <a:off x="2125292" y="281901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4340CDD4-A6A9-7A72-D98A-554BDE11779B}"/>
              </a:ext>
            </a:extLst>
          </p:cNvPr>
          <p:cNvSpPr/>
          <p:nvPr/>
        </p:nvSpPr>
        <p:spPr>
          <a:xfrm rot="5400000">
            <a:off x="2823635" y="3615109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E68D6-66DB-9800-75D6-4AC93EED5B33}"/>
              </a:ext>
            </a:extLst>
          </p:cNvPr>
          <p:cNvSpPr txBox="1"/>
          <p:nvPr/>
        </p:nvSpPr>
        <p:spPr>
          <a:xfrm>
            <a:off x="2783019" y="3930097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494E6C-7D14-26CA-6FCB-3ED73F4C367C}"/>
              </a:ext>
            </a:extLst>
          </p:cNvPr>
          <p:cNvSpPr/>
          <p:nvPr/>
        </p:nvSpPr>
        <p:spPr>
          <a:xfrm>
            <a:off x="7960162" y="3312817"/>
            <a:ext cx="169986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F53975-848F-4C95-8D9A-2C69F7FAEC68}"/>
              </a:ext>
            </a:extLst>
          </p:cNvPr>
          <p:cNvCxnSpPr>
            <a:cxnSpLocks/>
          </p:cNvCxnSpPr>
          <p:nvPr/>
        </p:nvCxnSpPr>
        <p:spPr>
          <a:xfrm>
            <a:off x="9236885" y="342900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F2D19-7158-804E-CDED-67AED530D888}"/>
              </a:ext>
            </a:extLst>
          </p:cNvPr>
          <p:cNvSpPr txBox="1"/>
          <p:nvPr/>
        </p:nvSpPr>
        <p:spPr>
          <a:xfrm>
            <a:off x="7235494" y="4906672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(4096,)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B650B-8413-DD5E-F202-CCB1767EC45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BD98E98-F9AC-5A7E-654A-0BD7936DC051}"/>
              </a:ext>
            </a:extLst>
          </p:cNvPr>
          <p:cNvSpPr/>
          <p:nvPr/>
        </p:nvSpPr>
        <p:spPr>
          <a:xfrm>
            <a:off x="3774640" y="3963630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42A68-0CBC-9279-BE10-B7303C975B49}"/>
              </a:ext>
            </a:extLst>
          </p:cNvPr>
          <p:cNvSpPr txBox="1"/>
          <p:nvPr/>
        </p:nvSpPr>
        <p:spPr>
          <a:xfrm>
            <a:off x="1486767" y="418565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(224,224,3)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24BC3-7F95-9067-7A48-EF6552959811}"/>
              </a:ext>
            </a:extLst>
          </p:cNvPr>
          <p:cNvSpPr txBox="1"/>
          <p:nvPr/>
        </p:nvSpPr>
        <p:spPr>
          <a:xfrm>
            <a:off x="5216268" y="4249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(7,7,512)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7983-6700-0017-8917-4A89DFF77FD1}"/>
              </a:ext>
            </a:extLst>
          </p:cNvPr>
          <p:cNvSpPr/>
          <p:nvPr/>
        </p:nvSpPr>
        <p:spPr>
          <a:xfrm>
            <a:off x="5674326" y="401648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A75D9E-2058-6A19-B89E-C4561171CEE4}"/>
              </a:ext>
            </a:extLst>
          </p:cNvPr>
          <p:cNvSpPr/>
          <p:nvPr/>
        </p:nvSpPr>
        <p:spPr>
          <a:xfrm>
            <a:off x="5710434" y="398538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B1CA6-4361-51E5-7BE2-C60CAAEF4F3A}"/>
              </a:ext>
            </a:extLst>
          </p:cNvPr>
          <p:cNvSpPr/>
          <p:nvPr/>
        </p:nvSpPr>
        <p:spPr>
          <a:xfrm>
            <a:off x="5746542" y="395427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F6A993-936F-73CD-F4E4-9561E666C612}"/>
              </a:ext>
            </a:extLst>
          </p:cNvPr>
          <p:cNvSpPr/>
          <p:nvPr/>
        </p:nvSpPr>
        <p:spPr>
          <a:xfrm>
            <a:off x="5782650" y="392317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05F349-DF13-9708-9FA3-F99D2DAD2894}"/>
              </a:ext>
            </a:extLst>
          </p:cNvPr>
          <p:cNvSpPr/>
          <p:nvPr/>
        </p:nvSpPr>
        <p:spPr>
          <a:xfrm>
            <a:off x="5818758" y="389206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989C49-9E58-2E39-ECFC-0455DDEDB76F}"/>
              </a:ext>
            </a:extLst>
          </p:cNvPr>
          <p:cNvSpPr/>
          <p:nvPr/>
        </p:nvSpPr>
        <p:spPr>
          <a:xfrm>
            <a:off x="5854866" y="386096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ABF012-F7B2-11D6-3A3A-A7EB7642BE6A}"/>
              </a:ext>
            </a:extLst>
          </p:cNvPr>
          <p:cNvSpPr/>
          <p:nvPr/>
        </p:nvSpPr>
        <p:spPr>
          <a:xfrm>
            <a:off x="5890974" y="382985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FCF39E-0A58-5E6C-E9D3-3FBAE0AF5556}"/>
              </a:ext>
            </a:extLst>
          </p:cNvPr>
          <p:cNvSpPr/>
          <p:nvPr/>
        </p:nvSpPr>
        <p:spPr>
          <a:xfrm>
            <a:off x="5927082" y="379875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8BFED9-C1FC-A90D-79A0-38B1E46451F8}"/>
              </a:ext>
            </a:extLst>
          </p:cNvPr>
          <p:cNvSpPr/>
          <p:nvPr/>
        </p:nvSpPr>
        <p:spPr>
          <a:xfrm>
            <a:off x="5963190" y="376764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398ACA-DBBF-8AA6-C548-87F397FC4C74}"/>
              </a:ext>
            </a:extLst>
          </p:cNvPr>
          <p:cNvSpPr/>
          <p:nvPr/>
        </p:nvSpPr>
        <p:spPr>
          <a:xfrm>
            <a:off x="5999298" y="373654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8E863-AC2D-611F-6AF2-BBA677B9BD2B}"/>
              </a:ext>
            </a:extLst>
          </p:cNvPr>
          <p:cNvSpPr/>
          <p:nvPr/>
        </p:nvSpPr>
        <p:spPr>
          <a:xfrm>
            <a:off x="6035406" y="370543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757DDA-CD16-10F5-A85A-14D53103A980}"/>
              </a:ext>
            </a:extLst>
          </p:cNvPr>
          <p:cNvSpPr/>
          <p:nvPr/>
        </p:nvSpPr>
        <p:spPr>
          <a:xfrm>
            <a:off x="6071514" y="367433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54DEDD-95CF-6BC2-D4E5-9F76C60D6AE5}"/>
              </a:ext>
            </a:extLst>
          </p:cNvPr>
          <p:cNvSpPr/>
          <p:nvPr/>
        </p:nvSpPr>
        <p:spPr>
          <a:xfrm>
            <a:off x="4792675" y="3312818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29ED1-ECF6-503D-9329-3FA592A2215D}"/>
              </a:ext>
            </a:extLst>
          </p:cNvPr>
          <p:cNvSpPr txBox="1"/>
          <p:nvPr/>
        </p:nvSpPr>
        <p:spPr>
          <a:xfrm>
            <a:off x="4226655" y="4708067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RoI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pooling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744B7-02A3-9AE2-743A-357374615CB4}"/>
              </a:ext>
            </a:extLst>
          </p:cNvPr>
          <p:cNvSpPr txBox="1"/>
          <p:nvPr/>
        </p:nvSpPr>
        <p:spPr>
          <a:xfrm>
            <a:off x="3567818" y="42252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(14,14,512)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7C0073A-3C2B-954C-891E-2FE5106D6D45}"/>
              </a:ext>
            </a:extLst>
          </p:cNvPr>
          <p:cNvSpPr/>
          <p:nvPr/>
        </p:nvSpPr>
        <p:spPr>
          <a:xfrm>
            <a:off x="5143861" y="3956112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E1D1C71-0D23-4949-009E-76AB4AFAC993}"/>
              </a:ext>
            </a:extLst>
          </p:cNvPr>
          <p:cNvCxnSpPr>
            <a:stCxn id="2" idx="0"/>
            <a:endCxn id="11" idx="1"/>
          </p:cNvCxnSpPr>
          <p:nvPr/>
        </p:nvCxnSpPr>
        <p:spPr>
          <a:xfrm rot="5400000" flipH="1" flipV="1">
            <a:off x="642369" y="2175424"/>
            <a:ext cx="1711265" cy="1222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A5BA18B-85F1-B2B1-D910-28FC03188F36}"/>
              </a:ext>
            </a:extLst>
          </p:cNvPr>
          <p:cNvCxnSpPr>
            <a:cxnSpLocks/>
            <a:stCxn id="21" idx="3"/>
            <a:endCxn id="62" idx="0"/>
          </p:cNvCxnSpPr>
          <p:nvPr/>
        </p:nvCxnSpPr>
        <p:spPr>
          <a:xfrm>
            <a:off x="3300373" y="2532620"/>
            <a:ext cx="1625652" cy="780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791CD9-E285-7D57-B389-96C85E2E8B2A}"/>
              </a:ext>
            </a:extLst>
          </p:cNvPr>
          <p:cNvSpPr/>
          <p:nvPr/>
        </p:nvSpPr>
        <p:spPr>
          <a:xfrm>
            <a:off x="7066419" y="3312816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BA16EF1-315F-F83C-5DB3-AE622F950172}"/>
              </a:ext>
            </a:extLst>
          </p:cNvPr>
          <p:cNvSpPr/>
          <p:nvPr/>
        </p:nvSpPr>
        <p:spPr>
          <a:xfrm>
            <a:off x="6426745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1892FF-77C5-DDC3-6442-1E995C019E6B}"/>
              </a:ext>
            </a:extLst>
          </p:cNvPr>
          <p:cNvSpPr/>
          <p:nvPr/>
        </p:nvSpPr>
        <p:spPr>
          <a:xfrm>
            <a:off x="7227508" y="3314547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923EFCA-4972-5877-2634-4A6F4D225BE2}"/>
              </a:ext>
            </a:extLst>
          </p:cNvPr>
          <p:cNvSpPr/>
          <p:nvPr/>
        </p:nvSpPr>
        <p:spPr>
          <a:xfrm>
            <a:off x="7445506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4CB86D-6FEE-A97F-37F7-851C4C6FBFC5}"/>
              </a:ext>
            </a:extLst>
          </p:cNvPr>
          <p:cNvSpPr txBox="1"/>
          <p:nvPr/>
        </p:nvSpPr>
        <p:spPr>
          <a:xfrm>
            <a:off x="6276924" y="435218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(25088)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64108-0FDF-BAE1-AA58-6B4305CE7FCF}"/>
              </a:ext>
            </a:extLst>
          </p:cNvPr>
          <p:cNvSpPr/>
          <p:nvPr/>
        </p:nvSpPr>
        <p:spPr>
          <a:xfrm>
            <a:off x="8973544" y="289381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FC8000E-C4AF-164B-9757-B1BC3FF79BF9}"/>
              </a:ext>
            </a:extLst>
          </p:cNvPr>
          <p:cNvSpPr/>
          <p:nvPr/>
        </p:nvSpPr>
        <p:spPr>
          <a:xfrm>
            <a:off x="8988547" y="408584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7A375CD-ED9D-81B4-EAD4-805594C3E64D}"/>
              </a:ext>
            </a:extLst>
          </p:cNvPr>
          <p:cNvCxnSpPr>
            <a:stCxn id="38" idx="3"/>
            <a:endCxn id="76" idx="1"/>
          </p:cNvCxnSpPr>
          <p:nvPr/>
        </p:nvCxnSpPr>
        <p:spPr>
          <a:xfrm flipV="1">
            <a:off x="8130148" y="3358980"/>
            <a:ext cx="843396" cy="695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99A63D03-AD53-8B4A-78D0-D433F7BB0E1E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>
            <a:off x="8130148" y="4054702"/>
            <a:ext cx="858399" cy="49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47CEF7-D442-FED9-D4AB-0DE98412724E}"/>
              </a:ext>
            </a:extLst>
          </p:cNvPr>
          <p:cNvSpPr txBox="1"/>
          <p:nvPr/>
        </p:nvSpPr>
        <p:spPr>
          <a:xfrm>
            <a:off x="8789390" y="250562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clasifier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5C08C9-6F9D-ECF0-4999-431875964D9D}"/>
              </a:ext>
            </a:extLst>
          </p:cNvPr>
          <p:cNvSpPr txBox="1"/>
          <p:nvPr/>
        </p:nvSpPr>
        <p:spPr>
          <a:xfrm>
            <a:off x="8651541" y="511272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Bounding box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regressor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7403D17-053A-2DA1-522A-CC7A0063BB5B}"/>
              </a:ext>
            </a:extLst>
          </p:cNvPr>
          <p:cNvCxnSpPr>
            <a:cxnSpLocks/>
          </p:cNvCxnSpPr>
          <p:nvPr/>
        </p:nvCxnSpPr>
        <p:spPr>
          <a:xfrm>
            <a:off x="9236885" y="4557575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CA36E4-F981-5DDB-5926-58BC3D907816}"/>
              </a:ext>
            </a:extLst>
          </p:cNvPr>
          <p:cNvSpPr/>
          <p:nvPr/>
        </p:nvSpPr>
        <p:spPr>
          <a:xfrm>
            <a:off x="10639926" y="3906769"/>
            <a:ext cx="187968" cy="187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A945B7A-09F7-A481-419E-91D2C471F00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7730" y="3390543"/>
            <a:ext cx="802196" cy="6102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EC0074A-A6CC-D940-DE7A-C650BA13F28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9840503" y="4000753"/>
            <a:ext cx="799423" cy="550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A33EE8-9B78-06A5-D2B7-853349446AD1}"/>
              </a:ext>
            </a:extLst>
          </p:cNvPr>
          <p:cNvSpPr txBox="1"/>
          <p:nvPr/>
        </p:nvSpPr>
        <p:spPr>
          <a:xfrm>
            <a:off x="10552202" y="411779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Multi-task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loss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42C7AF-1B95-2ACD-5716-A2EA52CB7F92}"/>
              </a:ext>
            </a:extLst>
          </p:cNvPr>
          <p:cNvSpPr/>
          <p:nvPr/>
        </p:nvSpPr>
        <p:spPr>
          <a:xfrm>
            <a:off x="7024697" y="3280676"/>
            <a:ext cx="366704" cy="155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F528FB-01D9-DF40-AE73-3F4ED8F576FE}"/>
              </a:ext>
            </a:extLst>
          </p:cNvPr>
          <p:cNvSpPr txBox="1"/>
          <p:nvPr/>
        </p:nvSpPr>
        <p:spPr>
          <a:xfrm>
            <a:off x="6265071" y="2880510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Truncated SVD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2DAC52-F65F-1B3B-8600-D39564FE190F}"/>
              </a:ext>
            </a:extLst>
          </p:cNvPr>
          <p:cNvSpPr txBox="1"/>
          <p:nvPr/>
        </p:nvSpPr>
        <p:spPr>
          <a:xfrm>
            <a:off x="9715107" y="250562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((K+1)*1,)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970D9-900F-B8F8-06C1-4B74E51B48B2}"/>
              </a:ext>
            </a:extLst>
          </p:cNvPr>
          <p:cNvSpPr txBox="1"/>
          <p:nvPr/>
        </p:nvSpPr>
        <p:spPr>
          <a:xfrm>
            <a:off x="9932944" y="4663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((K+1)*4,)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8E4EAE-E2CF-CD5B-9960-DDAEABAE6B7B}"/>
              </a:ext>
            </a:extLst>
          </p:cNvPr>
          <p:cNvSpPr txBox="1"/>
          <p:nvPr/>
        </p:nvSpPr>
        <p:spPr>
          <a:xfrm>
            <a:off x="8651541" y="183730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K=20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K+1 (</a:t>
            </a:r>
            <a:r>
              <a:rPr lang="ko-KR" altLang="en-US" sz="1400">
                <a:latin typeface="Consolas" panose="020B0609020204030204" pitchFamily="49" charset="0"/>
              </a:rPr>
              <a:t>백그라운드 포함</a:t>
            </a:r>
            <a:r>
              <a:rPr lang="en-US" altLang="ko-KR" sz="1400">
                <a:latin typeface="Consolas" panose="020B0609020204030204" pitchFamily="49" charset="0"/>
              </a:rPr>
              <a:t>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520CDCB-CDAE-0652-43F9-191D0D968904}"/>
              </a:ext>
            </a:extLst>
          </p:cNvPr>
          <p:cNvGrpSpPr/>
          <p:nvPr/>
        </p:nvGrpSpPr>
        <p:grpSpPr>
          <a:xfrm>
            <a:off x="9748833" y="2586762"/>
            <a:ext cx="70310" cy="1406506"/>
            <a:chOff x="8191944" y="350076"/>
            <a:chExt cx="112583" cy="225216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2B5BB9-D64D-E042-0B57-BB2B69706D54}"/>
                </a:ext>
              </a:extLst>
            </p:cNvPr>
            <p:cNvGrpSpPr/>
            <p:nvPr/>
          </p:nvGrpSpPr>
          <p:grpSpPr>
            <a:xfrm>
              <a:off x="8191944" y="350076"/>
              <a:ext cx="112583" cy="1125832"/>
              <a:chOff x="7863080" y="1299411"/>
              <a:chExt cx="224589" cy="224589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F6DDDAF-DB83-D154-ECE7-5BE357D20A27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1763B5F-44B0-B6E4-477B-C35E23D291D0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07F1BC-E5FD-07BF-ED78-3B485195FD15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2F6DC35-05CF-AA1F-0417-7B69DF2DB160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0F8F2FF-B5BD-03D8-2101-301AD58E6DF7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8F153D3-0079-18A7-6E8C-C61981017669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9FF4F88-AAF0-C4A7-58AF-2CBDB866C2AA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070F5AB-48DB-0907-EADB-D511DC7B351C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368BE24-E968-9A81-A5D6-899D51FB2D63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D9A3C78-959D-4626-029B-DA775F6E2044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F6A254C-F1BB-6789-A595-5C244343237F}"/>
                </a:ext>
              </a:extLst>
            </p:cNvPr>
            <p:cNvGrpSpPr/>
            <p:nvPr/>
          </p:nvGrpSpPr>
          <p:grpSpPr>
            <a:xfrm>
              <a:off x="8191944" y="1476407"/>
              <a:ext cx="112583" cy="1125832"/>
              <a:chOff x="7863080" y="1299411"/>
              <a:chExt cx="224589" cy="224589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9B7C24-B540-2AFC-899E-C195847C637B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4773743-B78D-32F0-B63C-12C61E5D608C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726FC05-1AC0-2AC6-0B6C-4F30E71C0D0C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5393828-0840-686B-D53A-AB5604B2970B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5DF922-6E23-817B-F670-DE058919D2A1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E31114-469E-D5B9-04C2-3F502A55D1B2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1434A63-4B52-385B-4C8B-7A4CA7CB0760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48123B7-2C8F-11D9-2238-BFE71A6E7FE6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CE67721-C846-59DD-6E77-74A4A33AA401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6DE4643-6BD6-1D2F-822A-8F3B0BB483ED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1970986F-3DD2-6A69-7AE3-412727274AB3}"/>
              </a:ext>
            </a:extLst>
          </p:cNvPr>
          <p:cNvGrpSpPr/>
          <p:nvPr/>
        </p:nvGrpSpPr>
        <p:grpSpPr>
          <a:xfrm>
            <a:off x="9679952" y="4108944"/>
            <a:ext cx="292514" cy="1406506"/>
            <a:chOff x="7192353" y="592920"/>
            <a:chExt cx="292514" cy="1406506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9CC8300-BA8D-A2D8-F82B-C195A105BBD6}"/>
                </a:ext>
              </a:extLst>
            </p:cNvPr>
            <p:cNvGrpSpPr/>
            <p:nvPr/>
          </p:nvGrpSpPr>
          <p:grpSpPr>
            <a:xfrm>
              <a:off x="7192353" y="592920"/>
              <a:ext cx="70310" cy="1406506"/>
              <a:chOff x="8191944" y="350076"/>
              <a:chExt cx="112583" cy="2252163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49282C56-2D68-648D-3E45-0B57F29C4269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176CAE20-3B30-9CE0-E0DB-4C80F4AFAFA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3D677752-DEEC-25F6-5670-210D8AD5FA47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8BA4DCA6-2276-C26C-07C1-7B0F90624C6E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859F4798-BEE5-8078-97BA-A53DC6B32B3C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D51B36E1-2600-7513-9012-A111E0E3B1D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87D64516-03F1-F6C6-6790-058C756068FB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2BFCDC15-89E7-963C-FF57-C14DEE615151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05F64A65-5C13-C361-40EB-8AB605947E8C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7EA2390-E605-085D-318B-E57EDF9F94E0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0A02D801-B441-DBE7-B153-7A2A69E09FA4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706F759E-72E6-685D-70CF-E393A9E51C9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6245504D-EC00-5022-B609-1EA38B8F1B05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09E6B753-C2DA-A982-7761-8033AB45C66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8A294CEA-E981-E1CF-2F06-AC536D4791CA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664D03F9-65E7-759C-C671-0A24E63DBB42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41352E24-7813-7737-42DB-4A46DC67B4E7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99FC7361-260A-9811-EFBF-AA9FE465DCB0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92AC0A8F-32EC-8303-52B8-51ACC4F8BD13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2E9BC61F-F792-61C2-31FD-70E654C334B7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9C816D46-8939-E958-A16C-3B7777C4445D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1172D687-5018-C159-7D8C-C6F5791BB2C9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47867035-85AC-E38B-B397-E6AE0B47FBCC}"/>
                </a:ext>
              </a:extLst>
            </p:cNvPr>
            <p:cNvGrpSpPr/>
            <p:nvPr/>
          </p:nvGrpSpPr>
          <p:grpSpPr>
            <a:xfrm>
              <a:off x="7266421" y="592920"/>
              <a:ext cx="70310" cy="1406506"/>
              <a:chOff x="8191944" y="350076"/>
              <a:chExt cx="112583" cy="225216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695FD2F3-7E5B-D194-3410-B578724B0885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723639C-63E9-D55C-C569-EF29E2717B4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57990D9E-E894-0AB4-6C69-605A7A5D51ED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B2D7AB0-82D8-4802-EA37-C068E9660334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607DAFB6-ED20-1672-6983-797C23D87893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A2809713-4A60-0174-217A-B2AD7C0933E9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1C60C1-C0AA-6185-7055-044C93BDD21F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31199D04-184A-2241-B275-C13F07B18389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8EBB3D50-8AE9-200A-A1BE-F0A09B178A24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DCBA8DF8-CCA5-8C29-F8AC-6F94D75E2EF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42B920CE-C8CB-905F-FEB0-CBE90796D1ED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DCE425B9-AFBD-ED45-03E9-3FE4E9420D77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DC015D02-7C8E-9D67-FB22-14990CA78D3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657427D7-B649-38A7-C275-0B790E0B14D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67BF6379-878E-CE47-1CD8-95DB250A2569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663DD42-37A1-C67F-915C-326FCC749D49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0271D570-08E4-A3E7-5B2A-9D23236FB82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F031B52B-6BE5-4D27-3736-648E0875B387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62137C1-A638-E112-2C62-7BDE1B6D825B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8BBB1926-574D-85C4-30B7-D292598977DE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B5FCC82C-7182-7A3B-83D4-1E8B5A1BC7C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EB6395E7-5012-236A-7745-721126A30A08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77BDA23-977C-B902-470A-E2F91DBC92EA}"/>
                </a:ext>
              </a:extLst>
            </p:cNvPr>
            <p:cNvGrpSpPr/>
            <p:nvPr/>
          </p:nvGrpSpPr>
          <p:grpSpPr>
            <a:xfrm>
              <a:off x="7340489" y="592920"/>
              <a:ext cx="70310" cy="1406506"/>
              <a:chOff x="8191944" y="350076"/>
              <a:chExt cx="112583" cy="2252163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0AE9C025-CE0E-5C0D-1CD2-D0F21B0CD82B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AC39AFF-1002-6CB0-1FFB-DF393E59894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995F5DD1-D09B-4912-320A-0187A24EF16E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7AB3807F-2437-E0F0-0556-03A5F07A27D2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F94C1B0B-567A-80D2-9505-3351F528C546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56D8A344-D518-53B3-088D-C5FA3AC2F902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8F000C01-DC20-18F9-28C7-9056547730E3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AAFB7AE-032C-40FA-351A-F5E5A09DD3EF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931F7CCF-610F-66E7-F9A3-62058F7B82C6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BBE6F6C9-53CF-73DD-BF01-865E05D50232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50A4BB1F-BB8A-AEE5-6638-7C2F406420F1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7C22207C-D9C8-91D1-FDCE-AAB1B427DCC4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A22ED352-E5D2-5130-56CF-2FFA07768AA6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823DB046-3B14-EEDD-7167-4821E8987AE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E231D7E1-9B7C-4110-A1CA-7FF4B6508A83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696D9A00-8C22-B9A4-24E9-F8E455878ABB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1099C43A-C35D-3863-7946-84BC2D562968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02431645-4ABF-D18B-E935-F42450748AB5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771B278-B933-432A-C9EA-B340FC8EC997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508F7CEE-650A-0B92-978D-F53C31A9BA08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1D796CA7-1A87-B67A-1EDB-5D3726CA034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52E9CC07-6E55-22E4-058F-838BC2940736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B6923FB-CFAA-84FC-7ABA-64FB0A415AD9}"/>
                </a:ext>
              </a:extLst>
            </p:cNvPr>
            <p:cNvGrpSpPr/>
            <p:nvPr/>
          </p:nvGrpSpPr>
          <p:grpSpPr>
            <a:xfrm>
              <a:off x="7414557" y="592920"/>
              <a:ext cx="70310" cy="1406506"/>
              <a:chOff x="8191944" y="350076"/>
              <a:chExt cx="112583" cy="2252163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5B763CF8-0960-CF95-3448-0CF84AC0FF2A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195804B8-385F-FA18-3A1C-08F19B9C6784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39C6057-69AD-852F-CF35-A2F85D217528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CBB79E54-D0A2-C6B6-44E0-170646EF85AC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B0D8573-508C-3241-99EC-8CA0C770823A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EAF13BE-BE47-36C1-9151-AE0B73DD2E00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46E14E7B-BFF6-EA5F-BFAC-41ECF2CEE64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132DCB74-3C43-3414-EDED-32BFD1B98210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74A8A9ED-7D54-046F-48E4-D938BAFE169B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C4BBB4EA-7709-DDDF-D90C-FBF527EF771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80264C8F-0519-0756-2A0D-DE6AD90A2BFA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21B4372-F9AE-AE5C-FB3B-A90B70EDD36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1285DEAF-0C06-5F75-8C5F-362B2000EF21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D015B82-71E5-5E77-B96A-CDB59C6F0D6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32880EB-30D8-B4D0-77E4-0FCD538DD1F5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42002079-8DB5-FB94-4356-8460150E2AA1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40A0926C-996F-DEC4-12C0-6B697772B931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874428FA-1A1F-8E90-AF1B-F1D63B8A3EA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6578F93A-77DC-D340-9E73-4D4FE515CCDA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F98597B2-723B-21F7-92AC-0E3285FA08D1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CA5DCB01-87BA-3067-0B71-CD45651B90AA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363D95FE-C4AC-44F1-BEDB-0EF488D9634B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35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1143000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1006642" y="1857055"/>
            <a:ext cx="1460760" cy="1460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1522912" y="15281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513347" y="24666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955632" y="2566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3541465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3835757" y="15281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2960697" y="27401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6064086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6281102" y="21133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5046919" y="283598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2699084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4114047" y="10274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5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A8DFCA2A-D96D-1F3C-DD7E-073003647DF1}"/>
              </a:ext>
            </a:extLst>
          </p:cNvPr>
          <p:cNvSpPr/>
          <p:nvPr/>
        </p:nvSpPr>
        <p:spPr>
          <a:xfrm>
            <a:off x="5875421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91DD364-B412-CC07-D27E-3183E6E99696}"/>
              </a:ext>
            </a:extLst>
          </p:cNvPr>
          <p:cNvSpPr/>
          <p:nvPr/>
        </p:nvSpPr>
        <p:spPr>
          <a:xfrm>
            <a:off x="6340033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561CA066-667C-5FC2-50AA-50E8031F8F2B}"/>
              </a:ext>
            </a:extLst>
          </p:cNvPr>
          <p:cNvSpPr/>
          <p:nvPr/>
        </p:nvSpPr>
        <p:spPr>
          <a:xfrm>
            <a:off x="6804645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E2F81-3693-5C44-A6EE-4234B399E16F}"/>
              </a:ext>
            </a:extLst>
          </p:cNvPr>
          <p:cNvSpPr txBox="1"/>
          <p:nvPr/>
        </p:nvSpPr>
        <p:spPr>
          <a:xfrm>
            <a:off x="7119257" y="3297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64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7211EEE2-C53F-D750-BD06-6ED8E1364535}"/>
              </a:ext>
            </a:extLst>
          </p:cNvPr>
          <p:cNvSpPr/>
          <p:nvPr/>
        </p:nvSpPr>
        <p:spPr>
          <a:xfrm>
            <a:off x="3780589" y="0"/>
            <a:ext cx="3770229" cy="268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5BB6BF9-9586-20B5-1657-6BFE61FC09B0}"/>
              </a:ext>
            </a:extLst>
          </p:cNvPr>
          <p:cNvSpPr/>
          <p:nvPr/>
        </p:nvSpPr>
        <p:spPr>
          <a:xfrm>
            <a:off x="4486777" y="-9016"/>
            <a:ext cx="2115329" cy="328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46AF3B3-5D64-D06A-20DD-51E0D38A5AF0}"/>
              </a:ext>
            </a:extLst>
          </p:cNvPr>
          <p:cNvSpPr/>
          <p:nvPr/>
        </p:nvSpPr>
        <p:spPr>
          <a:xfrm rot="16200000">
            <a:off x="4734616" y="-1488380"/>
            <a:ext cx="1812380" cy="4848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7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5812712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754757" y="23743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7941032" y="4648726"/>
            <a:ext cx="796261" cy="796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8222452" y="446946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7672137" y="498102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9322766" y="4648726"/>
            <a:ext cx="559559" cy="12416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9483185" y="446946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9006189" y="513012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10697849" y="4648727"/>
            <a:ext cx="559559" cy="1241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10816144" y="478843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10110443" y="5183377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7368796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8783759" y="684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87F2-8CDF-6EE9-D690-CA662475159F}"/>
              </a:ext>
            </a:extLst>
          </p:cNvPr>
          <p:cNvSpPr txBox="1"/>
          <p:nvPr/>
        </p:nvSpPr>
        <p:spPr>
          <a:xfrm>
            <a:off x="108500" y="810363"/>
            <a:ext cx="7253909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ratios = [0.5, 1, 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scales = [8, 16, 32]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sub_sample = 16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anchor_boxes = np.zeros(((feature_size * feature_size * 9), 4))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index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for c in ctr:                        # per anchors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ctr_y, ctr_x = c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range(len(ratios)):     # per ratios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j in range(len(scales)): # per scales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height,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h = sub_sample * scales[j] * np.sqrt(ratios[i])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w = sub_sample * scales[j] * np.sqrt(1./ 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[x1, y1, x2, y2]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1] = ctr_y -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0] = ctr_x -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3] = ctr_y +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2] = ctr_x +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index +=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A3CFA-F967-273B-84B5-F604CDC001D3}"/>
              </a:ext>
            </a:extLst>
          </p:cNvPr>
          <p:cNvSpPr txBox="1"/>
          <p:nvPr/>
        </p:nvSpPr>
        <p:spPr>
          <a:xfrm>
            <a:off x="7423484" y="17466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(50*50*9,4)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/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16∗8∗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b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3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C35BB1-1C8A-5EED-3541-77D70E7E9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/>
          <a:stretch/>
        </p:blipFill>
        <p:spPr bwMode="auto">
          <a:xfrm>
            <a:off x="7760368" y="1482962"/>
            <a:ext cx="3494171" cy="33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6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5F946F-E08C-3BD7-63A5-B22EF1CF2FE1}"/>
              </a:ext>
            </a:extLst>
          </p:cNvPr>
          <p:cNvSpPr/>
          <p:nvPr/>
        </p:nvSpPr>
        <p:spPr>
          <a:xfrm>
            <a:off x="1130967" y="632730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generation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F875F5-FD0F-9F1A-BCE3-0F1E14DD7C8F}"/>
              </a:ext>
            </a:extLst>
          </p:cNvPr>
          <p:cNvCxnSpPr>
            <a:stCxn id="3" idx="3"/>
          </p:cNvCxnSpPr>
          <p:nvPr/>
        </p:nvCxnSpPr>
        <p:spPr>
          <a:xfrm>
            <a:off x="2614862" y="1057846"/>
            <a:ext cx="3521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7DE75A-4923-A09D-9BCF-9B9F6B0B12E6}"/>
              </a:ext>
            </a:extLst>
          </p:cNvPr>
          <p:cNvSpPr txBox="1"/>
          <p:nvPr/>
        </p:nvSpPr>
        <p:spPr>
          <a:xfrm>
            <a:off x="3609474" y="63273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  boxes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64F944-EC0C-CBC4-BBF3-70AE32969357}"/>
              </a:ext>
            </a:extLst>
          </p:cNvPr>
          <p:cNvCxnSpPr>
            <a:cxnSpLocks/>
          </p:cNvCxnSpPr>
          <p:nvPr/>
        </p:nvCxnSpPr>
        <p:spPr>
          <a:xfrm>
            <a:off x="4447674" y="1057846"/>
            <a:ext cx="0" cy="63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E8E3D9-0F39-ED5F-C730-B91C112BCF99}"/>
              </a:ext>
            </a:extLst>
          </p:cNvPr>
          <p:cNvSpPr/>
          <p:nvPr/>
        </p:nvSpPr>
        <p:spPr>
          <a:xfrm>
            <a:off x="3705717" y="1696453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492895" y="2903622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index_inside = np.where(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0]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1]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2] &lt;= 800)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3] &lt;= 800))[0]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print(index_inside.shape)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only 8940 anchor boxes are inside the boundary out of 22500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valid_anchor_boxes = anchor_boxes[index_inside]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print(valid_anchor_boxes.shape)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803617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i, anchor_box in enumerate(valid_anchor_boxes):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xa1, ya1, xa2, ya2 = anchor_box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anchor_area = (xa2 - xa1) * (ya2 - ya1)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# ground truth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j, gt_box in enumerate(bbox):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xb1, yb1, xb2, yb2 = gt_box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box_area = (xb2 - xb1) * (yb2 - yb1)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inter_x1 = max([xb1, xa1])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inter_y1 = max([yb1, ya1])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inter_x2 = min([xb2, xa2])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inter_y2 = min([yb2, ya2])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7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904927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if (inter_x1 &lt; inter_x2) and (inter_y1 &lt; inter_y2):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inter_area = (inter_x2 - inter_x1) * (inter_y2 - inter_y1)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inter_area / (anchor_area + box_area - inter_area)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ious[i, j] = iou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5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ious.argmax(axis=0)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gt_max_ious = ious[gt_argmax_ious, np.arange(ious.shape[1])]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# ious[[1008, 2862, 5935, 8699], [0,1,2,3]]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np.where(ious == gt_max_ious)[0]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FE5DB-4B61-62CD-6BD2-F6E82AD62DCC}"/>
              </a:ext>
            </a:extLst>
          </p:cNvPr>
          <p:cNvSpPr txBox="1"/>
          <p:nvPr/>
        </p:nvSpPr>
        <p:spPr>
          <a:xfrm>
            <a:off x="8706853" y="3248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(8940,4)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13C41-EEFB-CACB-7A31-97748F5E1ACF}"/>
              </a:ext>
            </a:extLst>
          </p:cNvPr>
          <p:cNvSpPr txBox="1"/>
          <p:nvPr/>
        </p:nvSpPr>
        <p:spPr>
          <a:xfrm>
            <a:off x="6178092" y="4144754"/>
            <a:ext cx="613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0.58514285</a:t>
            </a:r>
            <a:r>
              <a:rPr lang="en-US" altLang="ko-KR">
                <a:latin typeface="Consolas" panose="020B0609020204030204" pitchFamily="49" charset="0"/>
              </a:rPr>
              <a:t> 0.       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[0.16435339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0.5752716</a:t>
            </a:r>
            <a:r>
              <a:rPr lang="en-US" altLang="ko-KR">
                <a:latin typeface="Consolas" panose="020B0609020204030204" pitchFamily="49" charset="0"/>
              </a:rPr>
              <a:t>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0.5255493</a:t>
            </a:r>
            <a:r>
              <a:rPr lang="en-US" altLang="ko-KR">
                <a:latin typeface="Consolas" panose="020B0609020204030204" pitchFamily="49" charset="0"/>
              </a:rPr>
              <a:t>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0.6325869</a:t>
            </a:r>
            <a:r>
              <a:rPr lang="en-US" altLang="ko-KR">
                <a:latin typeface="Consolas" panose="020B0609020204030204" pitchFamily="49" charset="0"/>
              </a:rPr>
              <a:t> ]]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360948" y="870283"/>
            <a:ext cx="70230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 = np.empty((len(index_inside),), dtype=np.int32)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label.fill(-1)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print(label.shape)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pos_iou_threshold = 0.7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neg_iou_threshold = 0.3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label[gt_argmax_ious]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&gt;= pos_iou_threshold]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&lt; neg_iou_threshold] = 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260685" y="612844"/>
            <a:ext cx="89226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n_sample = 256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pos_ratio = 0.5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n_pos = pos_ratio * n_sample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pos_index = np.where(label == 1)[0]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len(pos_index) &gt; n_pos: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np.random.choice(pos_index,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(len(pos_index) - n_pos),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replace=False)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n_neg = n_sample * np.sum(label == 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neg_index = np.where(label == 0)[0]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len(neg_index) &gt; n_neg: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np.random.choice(neg_index,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(len(neg_index) - n_neg),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 = 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0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/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blipFill>
                <a:blip r:embed="rId2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0233B-090B-B5B6-BB19-F5E1CE462125}"/>
              </a:ext>
            </a:extLst>
          </p:cNvPr>
          <p:cNvSpPr txBox="1"/>
          <p:nvPr/>
        </p:nvSpPr>
        <p:spPr>
          <a:xfrm>
            <a:off x="922421" y="597569"/>
            <a:ext cx="691727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valid_anchor_boxes[:, 3] - valid_anchor_boxes[:,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valid_anchor_boxes[:, 2] - valid_anchor_boxes[:,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ctr_y = valid_anchor_boxes[:, 1] + 0.5 *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ctr_x = valid_anchor_boxes[:, 0] + 0.5 * 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base_height = max_iou_bbox[:, 3] - max_iou_bbox[:,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base_width = max_iou_bbox[:, 2] - max_iou_bbox[:,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base_ctr_y = max_iou_bbox[:, 1] + 0.5 * base_height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base_ctr_x = max_iou_bbox[:, 0] + 0.5 * base_width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eps = np.finfo(height.dtype).eps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np.maximum(height, 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np.maximum(width, eps)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print(height[1000:1100])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dy = (base_ctr_y - ctr_y) /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dx = (base_ctr_x - ctr_x) /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dh = np.log(base_height /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dw = np.log(base_width / width)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048D0-57CF-D26E-794A-9ECE8B1F1BAB}"/>
              </a:ext>
            </a:extLst>
          </p:cNvPr>
          <p:cNvSpPr txBox="1"/>
          <p:nvPr/>
        </p:nvSpPr>
        <p:spPr>
          <a:xfrm>
            <a:off x="6726328" y="3875908"/>
            <a:ext cx="6643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[[ 1.24848541  2.49973296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2.41134461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2.32295626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-0.63252911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-0.72091746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-0.80930581  0.4917556  -0.03381788]]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5B5B0-3434-7007-3507-A2F0500F03FE}"/>
              </a:ext>
            </a:extLst>
          </p:cNvPr>
          <p:cNvSpPr txBox="1"/>
          <p:nvPr/>
        </p:nvSpPr>
        <p:spPr>
          <a:xfrm>
            <a:off x="7052209" y="339460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anchor_locs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0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37564" y="3037850"/>
            <a:ext cx="704231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in_channels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mid_channels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n_anchor = 9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 = nn.Conv2d(in_channels, mid_channels, 3, 1, 1).to(DEVICE)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bounding box regressor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 = nn.Conv2d(mid_channels, n_anchor * 4,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classifier(object or not)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 = nn.Conv2d(mid_channels, n_anchor * 2,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cls_layer.bias.data.zero_()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3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49596" y="4401374"/>
            <a:ext cx="89306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x = conv1(output_map.to(DEVICE)) # output_map = faster_rcnn_feature_extractor(imgTensor)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 = reg_layer(x) # bounding box regresor output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 = cls_layer(x)  # classifier output 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print(pred_anchor_locs.shape, pred_cls_scores.shape)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34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09878" y="5140227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3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09878" y="5140227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0039A9-9F65-EBCF-45B6-A50717F7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58" y="353547"/>
            <a:ext cx="8345905" cy="44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잘린 위쪽 모서리 34">
            <a:extLst>
              <a:ext uri="{FF2B5EF4-FFF2-40B4-BE49-F238E27FC236}">
                <a16:creationId xmlns:a16="http://schemas.microsoft.com/office/drawing/2014/main" id="{D48F1C8D-8AA8-AE18-3994-4A28FC427756}"/>
              </a:ext>
            </a:extLst>
          </p:cNvPr>
          <p:cNvSpPr/>
          <p:nvPr/>
        </p:nvSpPr>
        <p:spPr>
          <a:xfrm rot="5400000">
            <a:off x="6052955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9CDA4-086F-F401-B294-584168CADB01}"/>
              </a:ext>
            </a:extLst>
          </p:cNvPr>
          <p:cNvSpPr txBox="1"/>
          <p:nvPr/>
        </p:nvSpPr>
        <p:spPr>
          <a:xfrm>
            <a:off x="6149177" y="24626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RPN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A2D4728-E175-3802-A8FF-64A32D4DA23C}"/>
              </a:ext>
            </a:extLst>
          </p:cNvPr>
          <p:cNvSpPr/>
          <p:nvPr/>
        </p:nvSpPr>
        <p:spPr>
          <a:xfrm rot="5400000">
            <a:off x="2896569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7E18-2B1C-C675-74AA-137E62AD8FF3}"/>
              </a:ext>
            </a:extLst>
          </p:cNvPr>
          <p:cNvSpPr txBox="1"/>
          <p:nvPr/>
        </p:nvSpPr>
        <p:spPr>
          <a:xfrm>
            <a:off x="2838574" y="2491385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89D12-6D93-F6A2-4C1B-24A7A153CAC1}"/>
              </a:ext>
            </a:extLst>
          </p:cNvPr>
          <p:cNvSpPr txBox="1"/>
          <p:nvPr/>
        </p:nvSpPr>
        <p:spPr>
          <a:xfrm>
            <a:off x="3934254" y="2702791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4E0AB-8FBB-75A2-B682-C40A80C7D8BD}"/>
              </a:ext>
            </a:extLst>
          </p:cNvPr>
          <p:cNvSpPr txBox="1"/>
          <p:nvPr/>
        </p:nvSpPr>
        <p:spPr>
          <a:xfrm>
            <a:off x="1269398" y="285332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259391D-4F74-2B07-9C7D-346C620020EA}"/>
              </a:ext>
            </a:extLst>
          </p:cNvPr>
          <p:cNvSpPr/>
          <p:nvPr/>
        </p:nvSpPr>
        <p:spPr>
          <a:xfrm>
            <a:off x="1807620" y="2508587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E5A62973-EC2E-057D-7BAF-F4097B1E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80" y="1324747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50FBD0E9-E322-3B8B-AA0F-45052632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0" y="1815110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E5D63E-21CE-320F-5954-AC39F17F2A90}"/>
              </a:ext>
            </a:extLst>
          </p:cNvPr>
          <p:cNvCxnSpPr>
            <a:cxnSpLocks/>
            <a:stCxn id="35" idx="2"/>
          </p:cNvCxnSpPr>
          <p:nvPr/>
        </p:nvCxnSpPr>
        <p:spPr>
          <a:xfrm flipV="1">
            <a:off x="6472055" y="1519991"/>
            <a:ext cx="0" cy="70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DF4448-0874-F5E8-46D1-4B5DE9456C03}"/>
              </a:ext>
            </a:extLst>
          </p:cNvPr>
          <p:cNvSpPr txBox="1"/>
          <p:nvPr/>
        </p:nvSpPr>
        <p:spPr>
          <a:xfrm>
            <a:off x="5839811" y="158748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class score,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bbox regressors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3914FD-D253-2075-CA33-9F5D89659195}"/>
              </a:ext>
            </a:extLst>
          </p:cNvPr>
          <p:cNvSpPr/>
          <p:nvPr/>
        </p:nvSpPr>
        <p:spPr>
          <a:xfrm>
            <a:off x="6001323" y="832168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2D7C0F-735B-4CD5-EC9F-BF0701B5712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14748" y="1176080"/>
            <a:ext cx="118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9295AAB-7475-BC8E-30CA-85A55A67D6F0}"/>
              </a:ext>
            </a:extLst>
          </p:cNvPr>
          <p:cNvSpPr txBox="1"/>
          <p:nvPr/>
        </p:nvSpPr>
        <p:spPr>
          <a:xfrm>
            <a:off x="7063021" y="462836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Resion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proposals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2000</a:t>
            </a:r>
            <a:r>
              <a:rPr lang="ko-KR" altLang="en-US" sz="1400"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9BA500-3247-F9E2-0F14-DA819484C570}"/>
              </a:ext>
            </a:extLst>
          </p:cNvPr>
          <p:cNvSpPr/>
          <p:nvPr/>
        </p:nvSpPr>
        <p:spPr>
          <a:xfrm>
            <a:off x="8101263" y="3368167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CDCEFC-6058-ED39-466D-4FA29393B661}"/>
              </a:ext>
            </a:extLst>
          </p:cNvPr>
          <p:cNvCxnSpPr>
            <a:stCxn id="5" idx="3"/>
            <a:endCxn id="35" idx="1"/>
          </p:cNvCxnSpPr>
          <p:nvPr/>
        </p:nvCxnSpPr>
        <p:spPr>
          <a:xfrm>
            <a:off x="3786401" y="2647129"/>
            <a:ext cx="221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A0E5C55-7B58-5653-E9DE-4C06D33FB61F}"/>
              </a:ext>
            </a:extLst>
          </p:cNvPr>
          <p:cNvCxnSpPr>
            <a:stCxn id="5" idx="3"/>
            <a:endCxn id="45" idx="1"/>
          </p:cNvCxnSpPr>
          <p:nvPr/>
        </p:nvCxnSpPr>
        <p:spPr>
          <a:xfrm>
            <a:off x="3786401" y="2647129"/>
            <a:ext cx="4314862" cy="1064950"/>
          </a:xfrm>
          <a:prstGeom prst="bentConnector3">
            <a:avLst>
              <a:gd name="adj1" fmla="val 407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90B911-EF24-20D1-09EF-3E3B29F5CDA6}"/>
              </a:ext>
            </a:extLst>
          </p:cNvPr>
          <p:cNvSpPr txBox="1"/>
          <p:nvPr/>
        </p:nvSpPr>
        <p:spPr>
          <a:xfrm>
            <a:off x="5429175" y="371207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179581-A217-BBA7-F755-54B2AE2E4560}"/>
              </a:ext>
            </a:extLst>
          </p:cNvPr>
          <p:cNvSpPr/>
          <p:nvPr/>
        </p:nvSpPr>
        <p:spPr>
          <a:xfrm>
            <a:off x="8101263" y="828434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A0626FF-091A-3684-82A8-7739F9D55858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8557976" y="1516257"/>
            <a:ext cx="0" cy="185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6185527-01C5-4812-9771-774677FDD46C}"/>
              </a:ext>
            </a:extLst>
          </p:cNvPr>
          <p:cNvSpPr txBox="1"/>
          <p:nvPr/>
        </p:nvSpPr>
        <p:spPr>
          <a:xfrm>
            <a:off x="8568489" y="22280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RoIs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BC8FF47E-6F3F-8292-C46B-0E7204756172}"/>
              </a:ext>
            </a:extLst>
          </p:cNvPr>
          <p:cNvSpPr/>
          <p:nvPr/>
        </p:nvSpPr>
        <p:spPr>
          <a:xfrm rot="5400000">
            <a:off x="10039420" y="324134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21DBC2E-9598-C9F9-6DEF-DCD6261C072E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>
            <a:off x="9014688" y="3712079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ED5F31-AF75-D2DA-F334-92E2BE54750D}"/>
              </a:ext>
            </a:extLst>
          </p:cNvPr>
          <p:cNvSpPr txBox="1"/>
          <p:nvPr/>
        </p:nvSpPr>
        <p:spPr>
          <a:xfrm>
            <a:off x="10045490" y="3504329"/>
            <a:ext cx="479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Fast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RCNN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4DCD035-FC8A-80A7-056F-782F60C768CD}"/>
              </a:ext>
            </a:extLst>
          </p:cNvPr>
          <p:cNvCxnSpPr>
            <a:cxnSpLocks/>
          </p:cNvCxnSpPr>
          <p:nvPr/>
        </p:nvCxnSpPr>
        <p:spPr>
          <a:xfrm>
            <a:off x="10929252" y="3710410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02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708516" y="3130216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0361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non_max_suppression(boxes, probs=None, overlapThresh=0.3):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if len(boxes) == 0: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return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if boxes.dtype.kind == "i":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boxes = boxes.astype("float")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pick =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x1 = boxes[:, 0]  # [100,100,100,1000,1000]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y1 = boxes[:, 1]  # [200,200,200,100,100]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x2 = boxes[:, 2]  # [350,400,300,1150,1200]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y2 = boxes[:, 3]  # [300,500,800,600,700]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area = (x2 - x1 + 1) * (y2 - y1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idxs = probs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idxs = np.argsort(idxs)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46281" y="47935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ACD07-A75F-AAF3-2326-3FC564EBFCD9}"/>
              </a:ext>
            </a:extLst>
          </p:cNvPr>
          <p:cNvSpPr txBox="1"/>
          <p:nvPr/>
        </p:nvSpPr>
        <p:spPr>
          <a:xfrm>
            <a:off x="3131669" y="5010530"/>
            <a:ext cx="4110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[ 100.  100.  100. 1000. 1000.]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[200. 200. 200. 100. 100.]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[ 350.  400.  300. 1150. 1200.]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[300. 500. 800. 600. 700.]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34284-4EE8-0A33-BA6A-A60A34B67B4A}"/>
              </a:ext>
            </a:extLst>
          </p:cNvPr>
          <p:cNvSpPr txBox="1"/>
          <p:nvPr/>
        </p:nvSpPr>
        <p:spPr>
          <a:xfrm>
            <a:off x="8237621" y="59034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(251,101)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565265" y="3154230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-288444" y="-1796282"/>
            <a:ext cx="876368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 while len(idxs) &gt; 0: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last = len(idxs) - 1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 = idxs[last]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pick.append(i)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print(x1[i])  # 100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ptint(x1[idxs[:last]])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xx1 = np.maximum(x1[i], x1[idxs[:last]])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            [100,100,100,100]   [100,100,1000,1000]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print(xx1) 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yy1 = np.maximum(y1[i], y1[idxs[:last]])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print(yy1)  # [200,200,200,200]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xx2 = np.minimum(x2[i], x2[idxs[:last]])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print(xx2)  # [300,300,300,300]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yy2 = np.minimum(y2[i], y2[idxs[:last]])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print(yy2)  # [300,500,600,700]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w = np.maximum(0, xx2 - xx1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[201,201,-699,-699] =&gt; [201,201,0,0]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h = np.maximum(0, yy2 - yy1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[101,301,401,501] =&gt; [101,301,401,501]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print(area[idxs[:last]]) #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overlap = (w * h) / area[idxs[:last]]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print(overlap)  # [20301,60501,0,0] /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# [0.80,0.67,0,0]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print(np.where(overlap &gt; overlapThresh)[0])  # [0,1]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print(np.concatenate(([last],np.where(overlap &gt; overlapThresh)[0]))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                          # [4,0,1]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idxs = np.delete(idxs, np.concatenate(([last],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np.where(overlap &gt; overlapThresh)[0])))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return pick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06176" y="40742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3912F4-0F70-A569-8B3F-6B6150DD6054}"/>
              </a:ext>
            </a:extLst>
          </p:cNvPr>
          <p:cNvGrpSpPr/>
          <p:nvPr/>
        </p:nvGrpSpPr>
        <p:grpSpPr>
          <a:xfrm>
            <a:off x="5287018" y="5699486"/>
            <a:ext cx="2823169" cy="1110785"/>
            <a:chOff x="2764354" y="5030283"/>
            <a:chExt cx="3380008" cy="13298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7F505A-F60F-C267-C15B-6D647A2EC49B}"/>
                </a:ext>
              </a:extLst>
            </p:cNvPr>
            <p:cNvSpPr/>
            <p:nvPr/>
          </p:nvSpPr>
          <p:spPr>
            <a:xfrm>
              <a:off x="3388895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0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9F8CC1-220A-EC3E-BA89-C7678ACC86C0}"/>
                </a:ext>
              </a:extLst>
            </p:cNvPr>
            <p:cNvSpPr/>
            <p:nvPr/>
          </p:nvSpPr>
          <p:spPr>
            <a:xfrm>
              <a:off x="3904649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1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05A2F1-1AD0-C693-CF60-1E05A045F636}"/>
                </a:ext>
              </a:extLst>
            </p:cNvPr>
            <p:cNvSpPr/>
            <p:nvPr/>
          </p:nvSpPr>
          <p:spPr>
            <a:xfrm>
              <a:off x="4420402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3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4F790C-AD72-1841-D405-92F35FE1366E}"/>
                </a:ext>
              </a:extLst>
            </p:cNvPr>
            <p:cNvSpPr/>
            <p:nvPr/>
          </p:nvSpPr>
          <p:spPr>
            <a:xfrm>
              <a:off x="4936156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4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C96B5-C253-5BBA-C7C1-EF98D94F2FA4}"/>
                </a:ext>
              </a:extLst>
            </p:cNvPr>
            <p:cNvSpPr/>
            <p:nvPr/>
          </p:nvSpPr>
          <p:spPr>
            <a:xfrm>
              <a:off x="5451909" y="5654902"/>
              <a:ext cx="515754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9149FF-C3ED-A406-C292-90711EDB25B0}"/>
                </a:ext>
              </a:extLst>
            </p:cNvPr>
            <p:cNvSpPr txBox="1"/>
            <p:nvPr/>
          </p:nvSpPr>
          <p:spPr>
            <a:xfrm>
              <a:off x="2764354" y="563120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idxs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94A8A9B4-6DDD-C721-13A6-5928D486EA02}"/>
                </a:ext>
              </a:extLst>
            </p:cNvPr>
            <p:cNvSpPr/>
            <p:nvPr/>
          </p:nvSpPr>
          <p:spPr>
            <a:xfrm>
              <a:off x="5575254" y="5397010"/>
              <a:ext cx="268706" cy="2501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5A3405-0CE7-7C7C-7E53-A0076A2514EE}"/>
                </a:ext>
              </a:extLst>
            </p:cNvPr>
            <p:cNvSpPr txBox="1"/>
            <p:nvPr/>
          </p:nvSpPr>
          <p:spPr>
            <a:xfrm>
              <a:off x="5447316" y="503028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last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E6E724-B73D-CE93-686B-869D3268815C}"/>
                </a:ext>
              </a:extLst>
            </p:cNvPr>
            <p:cNvSpPr/>
            <p:nvPr/>
          </p:nvSpPr>
          <p:spPr>
            <a:xfrm>
              <a:off x="3388895" y="6035427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291CA6-187A-CDD2-356A-D8EFF4FCA197}"/>
                </a:ext>
              </a:extLst>
            </p:cNvPr>
            <p:cNvSpPr txBox="1"/>
            <p:nvPr/>
          </p:nvSpPr>
          <p:spPr>
            <a:xfrm>
              <a:off x="2764354" y="5991676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pick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E15B0A-DC80-F052-63BD-C63AFC8B72FA}"/>
              </a:ext>
            </a:extLst>
          </p:cNvPr>
          <p:cNvSpPr/>
          <p:nvPr/>
        </p:nvSpPr>
        <p:spPr>
          <a:xfrm>
            <a:off x="9015461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4024F-DA51-CC1F-1061-55ED6778C473}"/>
              </a:ext>
            </a:extLst>
          </p:cNvPr>
          <p:cNvSpPr/>
          <p:nvPr/>
        </p:nvSpPr>
        <p:spPr>
          <a:xfrm>
            <a:off x="9446247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79B1-596A-C2B2-6F6C-606ADD0EE60D}"/>
              </a:ext>
            </a:extLst>
          </p:cNvPr>
          <p:cNvSpPr txBox="1"/>
          <p:nvPr/>
        </p:nvSpPr>
        <p:spPr>
          <a:xfrm>
            <a:off x="8498751" y="62128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idxs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F4434BB-E3E7-541B-AD53-19B6AC2AC992}"/>
              </a:ext>
            </a:extLst>
          </p:cNvPr>
          <p:cNvSpPr/>
          <p:nvPr/>
        </p:nvSpPr>
        <p:spPr>
          <a:xfrm>
            <a:off x="9540069" y="5988925"/>
            <a:ext cx="224438" cy="2089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779DD-1014-033E-7E04-5CC63A183EDA}"/>
              </a:ext>
            </a:extLst>
          </p:cNvPr>
          <p:cNvSpPr txBox="1"/>
          <p:nvPr/>
        </p:nvSpPr>
        <p:spPr>
          <a:xfrm>
            <a:off x="9433208" y="56826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last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481B12-0F03-833C-256F-1E75FAA4695F}"/>
              </a:ext>
            </a:extLst>
          </p:cNvPr>
          <p:cNvSpPr/>
          <p:nvPr/>
        </p:nvSpPr>
        <p:spPr>
          <a:xfrm>
            <a:off x="9446247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40EC14-B4EC-1A7A-95C9-7189AEECB039}"/>
              </a:ext>
            </a:extLst>
          </p:cNvPr>
          <p:cNvSpPr txBox="1"/>
          <p:nvPr/>
        </p:nvSpPr>
        <p:spPr>
          <a:xfrm>
            <a:off x="8498751" y="6513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pick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9495AA-10BC-6FB3-DE28-DF002CCF89EC}"/>
              </a:ext>
            </a:extLst>
          </p:cNvPr>
          <p:cNvSpPr/>
          <p:nvPr/>
        </p:nvSpPr>
        <p:spPr>
          <a:xfrm>
            <a:off x="9014738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78149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# box : (centerX, centerY, width,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convertToAbsoluteValues(size, box):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xIn = round(((2 * float(box[0]) - float(box[2])) * size[0]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yIn = round(((2 * float(box[1]) - float(box[3])) * size[1]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xEnd = xIn + round(float(box[2]) * size[0])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yEnd = yIn + round(float(box[3]) * size[1])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xEnd &gt;= size[0]: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xEnd = size[0]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yEnd &gt;= size[1]: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yEnd = size[1]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(xIn, yIn, xEnd, yEnd)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C9B72-B929-8BE7-5A0B-027ED2AB932A}"/>
              </a:ext>
            </a:extLst>
          </p:cNvPr>
          <p:cNvSpPr/>
          <p:nvPr/>
        </p:nvSpPr>
        <p:spPr>
          <a:xfrm>
            <a:off x="8598568" y="1664368"/>
            <a:ext cx="3280611" cy="2121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7654E-3BF3-2A4D-4154-1AE922B7D6A9}"/>
              </a:ext>
            </a:extLst>
          </p:cNvPr>
          <p:cNvSpPr/>
          <p:nvPr/>
        </p:nvSpPr>
        <p:spPr>
          <a:xfrm>
            <a:off x="9270077" y="2050294"/>
            <a:ext cx="1794966" cy="1310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137841-1B69-ECE2-A349-B5581B5EA9A4}"/>
              </a:ext>
            </a:extLst>
          </p:cNvPr>
          <p:cNvSpPr/>
          <p:nvPr/>
        </p:nvSpPr>
        <p:spPr>
          <a:xfrm>
            <a:off x="9992669" y="26795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F0104-1768-5FB1-25DF-3FE3CE9BD79E}"/>
              </a:ext>
            </a:extLst>
          </p:cNvPr>
          <p:cNvSpPr txBox="1"/>
          <p:nvPr/>
        </p:nvSpPr>
        <p:spPr>
          <a:xfrm>
            <a:off x="9992669" y="24949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(0.572656,0.523958)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610FF-282D-4506-F0FD-9E7E85C7512B}"/>
              </a:ext>
            </a:extLst>
          </p:cNvPr>
          <p:cNvSpPr txBox="1"/>
          <p:nvPr/>
        </p:nvSpPr>
        <p:spPr>
          <a:xfrm>
            <a:off x="9270076" y="1756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w=0.698438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A8D00-511F-E031-D273-F9EB94827C9A}"/>
              </a:ext>
            </a:extLst>
          </p:cNvPr>
          <p:cNvSpPr txBox="1"/>
          <p:nvPr/>
        </p:nvSpPr>
        <p:spPr>
          <a:xfrm>
            <a:off x="7640992" y="22392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h=0.589583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769CA-5EAA-EE5D-D422-AE07E20247B3}"/>
              </a:ext>
            </a:extLst>
          </p:cNvPr>
          <p:cNvSpPr txBox="1"/>
          <p:nvPr/>
        </p:nvSpPr>
        <p:spPr>
          <a:xfrm>
            <a:off x="7969233" y="40443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GT=(0.572656, 0.523958, 0.698438, 0.589583)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C8A494-C695-EF90-3C5A-6D2F6F2F944A}"/>
              </a:ext>
            </a:extLst>
          </p:cNvPr>
          <p:cNvSpPr txBox="1"/>
          <p:nvPr/>
        </p:nvSpPr>
        <p:spPr>
          <a:xfrm>
            <a:off x="8065780" y="18675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(143,110)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ED74-9698-035F-0017-DBC57B026FF8}"/>
              </a:ext>
            </a:extLst>
          </p:cNvPr>
          <p:cNvSpPr txBox="1"/>
          <p:nvPr/>
        </p:nvSpPr>
        <p:spPr>
          <a:xfrm>
            <a:off x="10945810" y="32364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(590,393)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1AB02-908F-9875-AA7E-0333C9DC0AD7}"/>
              </a:ext>
            </a:extLst>
          </p:cNvPr>
          <p:cNvSpPr txBox="1"/>
          <p:nvPr/>
        </p:nvSpPr>
        <p:spPr>
          <a:xfrm>
            <a:off x="8041422" y="7004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size=(640,480)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EEC83-284E-1FF4-D429-F5CA16D3ECD9}"/>
              </a:ext>
            </a:extLst>
          </p:cNvPr>
          <p:cNvSpPr txBox="1"/>
          <p:nvPr/>
        </p:nvSpPr>
        <p:spPr>
          <a:xfrm>
            <a:off x="9995595" y="1308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97B4A-4F6D-8128-B1F6-54CA34B38D06}"/>
              </a:ext>
            </a:extLst>
          </p:cNvPr>
          <p:cNvSpPr txBox="1"/>
          <p:nvPr/>
        </p:nvSpPr>
        <p:spPr>
          <a:xfrm>
            <a:off x="8065780" y="2730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480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3FCA3-3AB9-800E-C5DA-E11F34DCBA0F}"/>
              </a:ext>
            </a:extLst>
          </p:cNvPr>
          <p:cNvSpPr txBox="1"/>
          <p:nvPr/>
        </p:nvSpPr>
        <p:spPr>
          <a:xfrm>
            <a:off x="7964928" y="7880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DT=(0.657031, 0.653125, 0.648438, 0.552083)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AP(detections, groundtruths, classes, IOUThreshold = 0.3, method = 'AP'):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result = []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c in classes: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[d for d in detections if d[1]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gts = [g for g in groundtruths if g[1]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sorted(dects, key = lambda conf : conf[2], reverse=True)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</a:t>
            </a:r>
            <a:r>
              <a:rPr lang="es-ES" altLang="ko-KR" sz="1600">
                <a:latin typeface="Consolas" panose="020B0609020204030204" pitchFamily="49" charset="0"/>
              </a:rPr>
              <a:t>TP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det = Counter(cc[0] for cc in gts)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for key, val in det.items():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    det[key] = np.zeros(val)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3340908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30479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46D5-251C-D2CB-B5E5-D1EAE8D77302}"/>
              </a:ext>
            </a:extLst>
          </p:cNvPr>
          <p:cNvSpPr txBox="1"/>
          <p:nvPr/>
        </p:nvSpPr>
        <p:spPr>
          <a:xfrm>
            <a:off x="7003089" y="46869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0.33, (138, 173, 335, 330)],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0.92, (280, 69, 696, 435)]]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B8D10-A8DE-3386-0ABA-EEDF6B25C1BB}"/>
              </a:ext>
            </a:extLst>
          </p:cNvPr>
          <p:cNvSpPr txBox="1"/>
          <p:nvPr/>
        </p:nvSpPr>
        <p:spPr>
          <a:xfrm>
            <a:off x="8554452" y="438751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4602663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5007726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5412789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5018959" y="465894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4602663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5007726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5412789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5018959" y="540088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1596989" y="50407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1596989" y="53515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1596989" y="566240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3047289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3452352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3180930" y="5411741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3180537" y="59952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280569" y="5014794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280569" y="5510004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280569" y="5820820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136146" y="4647965"/>
            <a:ext cx="319421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1.0, (207, 108, 624, 474)]]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767A37-3DFE-FC90-B933-35244BDC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34" y="4905963"/>
            <a:ext cx="2619392" cy="14757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0BCFC2-B549-DDB0-176B-291DC21F45DD}"/>
              </a:ext>
            </a:extLst>
          </p:cNvPr>
          <p:cNvSpPr txBox="1"/>
          <p:nvPr/>
        </p:nvSpPr>
        <p:spPr>
          <a:xfrm>
            <a:off x="7880548" y="465715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8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lIns="36000" rIns="36000" rtlCol="0" anchor="ctr"/>
      <a:lstStyle>
        <a:defPPr algn="ctr">
          <a:defRPr sz="16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5656</Words>
  <Application>Microsoft Office PowerPoint</Application>
  <PresentationFormat>와이드스크린</PresentationFormat>
  <Paragraphs>953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Helvetica Neue</vt:lpstr>
      <vt:lpstr>Spoqa Han Sans</vt:lpstr>
      <vt:lpstr>맑은 고딕</vt:lpstr>
      <vt:lpstr>Arial</vt:lpstr>
      <vt:lpstr>Cambria Math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jungin</dc:creator>
  <cp:lastModifiedBy>kim jungin</cp:lastModifiedBy>
  <cp:revision>11</cp:revision>
  <dcterms:created xsi:type="dcterms:W3CDTF">2023-05-22T01:18:29Z</dcterms:created>
  <dcterms:modified xsi:type="dcterms:W3CDTF">2023-05-25T07:56:14Z</dcterms:modified>
</cp:coreProperties>
</file>